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65" r:id="rId2"/>
    <p:sldMasterId id="2147483779" r:id="rId3"/>
    <p:sldMasterId id="2147483792" r:id="rId4"/>
  </p:sldMasterIdLst>
  <p:notesMasterIdLst>
    <p:notesMasterId r:id="rId48"/>
  </p:notesMasterIdLst>
  <p:handoutMasterIdLst>
    <p:handoutMasterId r:id="rId49"/>
  </p:handoutMasterIdLst>
  <p:sldIdLst>
    <p:sldId id="385" r:id="rId5"/>
    <p:sldId id="387" r:id="rId6"/>
    <p:sldId id="263" r:id="rId7"/>
    <p:sldId id="384" r:id="rId8"/>
    <p:sldId id="394" r:id="rId9"/>
    <p:sldId id="395" r:id="rId10"/>
    <p:sldId id="285" r:id="rId11"/>
    <p:sldId id="381" r:id="rId12"/>
    <p:sldId id="346" r:id="rId13"/>
    <p:sldId id="397" r:id="rId14"/>
    <p:sldId id="396" r:id="rId15"/>
    <p:sldId id="398" r:id="rId16"/>
    <p:sldId id="399" r:id="rId17"/>
    <p:sldId id="400" r:id="rId18"/>
    <p:sldId id="401" r:id="rId19"/>
    <p:sldId id="402" r:id="rId20"/>
    <p:sldId id="403" r:id="rId21"/>
    <p:sldId id="404" r:id="rId22"/>
    <p:sldId id="405" r:id="rId23"/>
    <p:sldId id="406" r:id="rId24"/>
    <p:sldId id="407" r:id="rId25"/>
    <p:sldId id="408" r:id="rId26"/>
    <p:sldId id="365" r:id="rId27"/>
    <p:sldId id="339" r:id="rId28"/>
    <p:sldId id="290" r:id="rId29"/>
    <p:sldId id="389" r:id="rId30"/>
    <p:sldId id="390" r:id="rId31"/>
    <p:sldId id="369" r:id="rId32"/>
    <p:sldId id="376" r:id="rId33"/>
    <p:sldId id="377" r:id="rId34"/>
    <p:sldId id="412" r:id="rId35"/>
    <p:sldId id="413" r:id="rId36"/>
    <p:sldId id="414" r:id="rId37"/>
    <p:sldId id="415" r:id="rId38"/>
    <p:sldId id="416" r:id="rId39"/>
    <p:sldId id="418" r:id="rId40"/>
    <p:sldId id="421" r:id="rId41"/>
    <p:sldId id="367" r:id="rId42"/>
    <p:sldId id="287" r:id="rId43"/>
    <p:sldId id="288" r:id="rId44"/>
    <p:sldId id="380" r:id="rId45"/>
    <p:sldId id="411" r:id="rId46"/>
    <p:sldId id="410"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C3D0"/>
    <a:srgbClr val="AE968C"/>
    <a:srgbClr val="A4A6CC"/>
    <a:srgbClr val="CFCFD3"/>
    <a:srgbClr val="A6B5CA"/>
    <a:srgbClr val="E399A9"/>
    <a:srgbClr val="DBEAC8"/>
    <a:srgbClr val="89A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4" d="100"/>
          <a:sy n="104" d="100"/>
        </p:scale>
        <p:origin x="114" y="2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C00000"/>
              </a:solidFill>
            </c:spPr>
            <c:extLst>
              <c:ext xmlns:c16="http://schemas.microsoft.com/office/drawing/2014/chart" uri="{C3380CC4-5D6E-409C-BE32-E72D297353CC}">
                <c16:uniqueId val="{00000001-6E28-43B5-A261-E4CCFA04D27E}"/>
              </c:ext>
            </c:extLst>
          </c:dPt>
          <c:dPt>
            <c:idx val="1"/>
            <c:bubble3D val="0"/>
            <c:spPr>
              <a:solidFill>
                <a:srgbClr val="FFCCFF"/>
              </a:solidFill>
            </c:spPr>
            <c:extLst>
              <c:ext xmlns:c16="http://schemas.microsoft.com/office/drawing/2014/chart" uri="{C3380CC4-5D6E-409C-BE32-E72D297353CC}">
                <c16:uniqueId val="{00000003-6E28-43B5-A261-E4CCFA04D27E}"/>
              </c:ext>
            </c:extLst>
          </c:dPt>
          <c:dPt>
            <c:idx val="2"/>
            <c:bubble3D val="0"/>
            <c:spPr>
              <a:solidFill>
                <a:srgbClr val="FFC000"/>
              </a:solidFill>
            </c:spPr>
            <c:extLst>
              <c:ext xmlns:c16="http://schemas.microsoft.com/office/drawing/2014/chart" uri="{C3380CC4-5D6E-409C-BE32-E72D297353CC}">
                <c16:uniqueId val="{00000005-6E28-43B5-A261-E4CCFA04D27E}"/>
              </c:ext>
            </c:extLst>
          </c:dPt>
          <c:dPt>
            <c:idx val="3"/>
            <c:bubble3D val="0"/>
            <c:spPr>
              <a:solidFill>
                <a:srgbClr val="002060"/>
              </a:solidFill>
            </c:spPr>
            <c:extLst>
              <c:ext xmlns:c16="http://schemas.microsoft.com/office/drawing/2014/chart" uri="{C3380CC4-5D6E-409C-BE32-E72D297353CC}">
                <c16:uniqueId val="{00000007-6E28-43B5-A261-E4CCFA04D27E}"/>
              </c:ext>
            </c:extLst>
          </c:dPt>
          <c:dPt>
            <c:idx val="4"/>
            <c:bubble3D val="0"/>
            <c:spPr>
              <a:solidFill>
                <a:srgbClr val="00B050"/>
              </a:solidFill>
            </c:spPr>
            <c:extLst>
              <c:ext xmlns:c16="http://schemas.microsoft.com/office/drawing/2014/chart" uri="{C3380CC4-5D6E-409C-BE32-E72D297353CC}">
                <c16:uniqueId val="{00000009-6E28-43B5-A261-E4CCFA04D27E}"/>
              </c:ext>
            </c:extLst>
          </c:dPt>
          <c:cat>
            <c:strRef>
              <c:f>Sheet1!$A$1:$A$5</c:f>
              <c:strCache>
                <c:ptCount val="5"/>
                <c:pt idx="0">
                  <c:v>Phosphorylation</c:v>
                </c:pt>
                <c:pt idx="1">
                  <c:v>Glycosylation</c:v>
                </c:pt>
                <c:pt idx="2">
                  <c:v>Acylation</c:v>
                </c:pt>
                <c:pt idx="3">
                  <c:v>Alkylation</c:v>
                </c:pt>
                <c:pt idx="4">
                  <c:v>Hydroxylation</c:v>
                </c:pt>
              </c:strCache>
            </c:strRef>
          </c:cat>
          <c:val>
            <c:numRef>
              <c:f>Sheet1!$B$1:$B$5</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6E28-43B5-A261-E4CCFA04D27E}"/>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egendEntry>
        <c:idx val="4"/>
        <c:txPr>
          <a:bodyPr/>
          <a:lstStyle/>
          <a:p>
            <a:pPr>
              <a:defRPr sz="1400"/>
            </a:pPr>
            <a:endParaRPr lang="en-US"/>
          </a:p>
        </c:txPr>
      </c:legendEntry>
      <c:layout>
        <c:manualLayout>
          <c:xMode val="edge"/>
          <c:yMode val="edge"/>
          <c:x val="0.62699602065871218"/>
          <c:y val="0.13667517911612401"/>
          <c:w val="0.37300397934129403"/>
          <c:h val="0.64556820600127673"/>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35DDE6B-BCAD-4F6C-956F-28E2E0A99D10}" type="datetimeFigureOut">
              <a:rPr lang="en-US" smtClean="0"/>
              <a:t>7/8/2016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13FFFA8-A6FB-4AFE-8D5F-A4B4F3195CAF}" type="slidenum">
              <a:rPr lang="en-US" smtClean="0"/>
              <a:t>‹#›</a:t>
            </a:fld>
            <a:endParaRPr lang="en-US"/>
          </a:p>
        </p:txBody>
      </p:sp>
    </p:spTree>
    <p:extLst>
      <p:ext uri="{BB962C8B-B14F-4D97-AF65-F5344CB8AC3E}">
        <p14:creationId xmlns:p14="http://schemas.microsoft.com/office/powerpoint/2010/main" val="357247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355C5C8-747E-4EE4-A903-A403AEE1427F}" type="datetimeFigureOut">
              <a:rPr lang="en-US" smtClean="0"/>
              <a:t>7/8/2016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D4CFDF-6E68-4F0E-9439-F90351A2945C}" type="slidenum">
              <a:rPr lang="en-US" smtClean="0"/>
              <a:t>‹#›</a:t>
            </a:fld>
            <a:endParaRPr lang="en-US"/>
          </a:p>
        </p:txBody>
      </p:sp>
    </p:spTree>
    <p:extLst>
      <p:ext uri="{BB962C8B-B14F-4D97-AF65-F5344CB8AC3E}">
        <p14:creationId xmlns:p14="http://schemas.microsoft.com/office/powerpoint/2010/main" val="60076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7D183E85-753B-4516-A39F-D9134241148C}" type="slidenum">
              <a:rPr lang="en-GB" altLang="en-US">
                <a:solidFill>
                  <a:srgbClr val="000000"/>
                </a:solidFill>
                <a:latin typeface="Times New Roman" panose="02020603050405020304" pitchFamily="18" charset="0"/>
              </a:rPr>
              <a:pPr eaLnBrk="1"/>
              <a:t>5</a:t>
            </a:fld>
            <a:endParaRPr lang="en-GB" altLang="en-US">
              <a:solidFill>
                <a:srgbClr val="000000"/>
              </a:solidFill>
              <a:latin typeface="Times New Roman" panose="02020603050405020304" pitchFamily="18" charset="0"/>
            </a:endParaRPr>
          </a:p>
        </p:txBody>
      </p:sp>
      <p:sp>
        <p:nvSpPr>
          <p:cNvPr id="43011" name="Text Box 1"/>
          <p:cNvSpPr txBox="1">
            <a:spLocks noChangeArrowheads="1"/>
          </p:cNvSpPr>
          <p:nvPr/>
        </p:nvSpPr>
        <p:spPr bwMode="auto">
          <a:xfrm>
            <a:off x="1139615" y="765096"/>
            <a:ext cx="5503333" cy="3772138"/>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3012"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4888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BE0E6E4A-A532-44FA-8165-5C2AF3EC9776}" type="slidenum">
              <a:rPr lang="en-GB" altLang="en-US">
                <a:solidFill>
                  <a:srgbClr val="000000"/>
                </a:solidFill>
                <a:latin typeface="Times New Roman" panose="02020603050405020304" pitchFamily="18" charset="0"/>
              </a:rPr>
              <a:pPr eaLnBrk="1"/>
              <a:t>16</a:t>
            </a:fld>
            <a:endParaRPr lang="en-GB" altLang="en-US">
              <a:solidFill>
                <a:srgbClr val="000000"/>
              </a:solidFill>
              <a:latin typeface="Times New Roman" panose="02020603050405020304" pitchFamily="18" charset="0"/>
            </a:endParaRPr>
          </a:p>
        </p:txBody>
      </p:sp>
      <p:sp>
        <p:nvSpPr>
          <p:cNvPr id="52227" name="Text Box 1"/>
          <p:cNvSpPr txBox="1">
            <a:spLocks noChangeArrowheads="1"/>
          </p:cNvSpPr>
          <p:nvPr/>
        </p:nvSpPr>
        <p:spPr bwMode="auto">
          <a:xfrm>
            <a:off x="1139615" y="765096"/>
            <a:ext cx="5503333" cy="3772138"/>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2228"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7629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34BDC4E8-500D-4C23-BFAC-53249C5F9659}" type="slidenum">
              <a:rPr lang="en-GB" altLang="en-US">
                <a:solidFill>
                  <a:srgbClr val="000000"/>
                </a:solidFill>
                <a:latin typeface="Times New Roman" panose="02020603050405020304" pitchFamily="18" charset="0"/>
              </a:rPr>
              <a:pPr eaLnBrk="1"/>
              <a:t>17</a:t>
            </a:fld>
            <a:endParaRPr lang="en-GB" altLang="en-US">
              <a:solidFill>
                <a:srgbClr val="000000"/>
              </a:solidFill>
              <a:latin typeface="Times New Roman" panose="02020603050405020304" pitchFamily="18" charset="0"/>
            </a:endParaRPr>
          </a:p>
        </p:txBody>
      </p:sp>
      <p:sp>
        <p:nvSpPr>
          <p:cNvPr id="53251"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3252"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627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9E2D3E50-27C1-4FDD-B723-685233E1D8E6}" type="slidenum">
              <a:rPr lang="en-GB" altLang="en-US">
                <a:solidFill>
                  <a:srgbClr val="000000"/>
                </a:solidFill>
                <a:latin typeface="Times New Roman" panose="02020603050405020304" pitchFamily="18" charset="0"/>
              </a:rPr>
              <a:pPr eaLnBrk="1"/>
              <a:t>18</a:t>
            </a:fld>
            <a:endParaRPr lang="en-GB" altLang="en-US">
              <a:solidFill>
                <a:srgbClr val="000000"/>
              </a:solidFill>
              <a:latin typeface="Times New Roman" panose="02020603050405020304" pitchFamily="18" charset="0"/>
            </a:endParaRPr>
          </a:p>
        </p:txBody>
      </p:sp>
      <p:sp>
        <p:nvSpPr>
          <p:cNvPr id="54275"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4276"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4107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9A8A1C0A-15F6-4A47-8BE5-B674894B1DAC}" type="slidenum">
              <a:rPr lang="en-GB" altLang="en-US">
                <a:solidFill>
                  <a:srgbClr val="000000"/>
                </a:solidFill>
                <a:latin typeface="Times New Roman" panose="02020603050405020304" pitchFamily="18" charset="0"/>
              </a:rPr>
              <a:pPr eaLnBrk="1"/>
              <a:t>19</a:t>
            </a:fld>
            <a:endParaRPr lang="en-GB" altLang="en-US">
              <a:solidFill>
                <a:srgbClr val="000000"/>
              </a:solidFill>
              <a:latin typeface="Times New Roman" panose="02020603050405020304" pitchFamily="18" charset="0"/>
            </a:endParaRPr>
          </a:p>
        </p:txBody>
      </p:sp>
      <p:sp>
        <p:nvSpPr>
          <p:cNvPr id="55299"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5300"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2978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5BDE3CCB-A0A4-4397-BA79-677FBCB44053}" type="slidenum">
              <a:rPr lang="en-GB" altLang="en-US">
                <a:solidFill>
                  <a:srgbClr val="000000"/>
                </a:solidFill>
                <a:latin typeface="Times New Roman" panose="02020603050405020304" pitchFamily="18" charset="0"/>
              </a:rPr>
              <a:pPr eaLnBrk="1"/>
              <a:t>20</a:t>
            </a:fld>
            <a:endParaRPr lang="en-GB" altLang="en-US">
              <a:solidFill>
                <a:srgbClr val="000000"/>
              </a:solidFill>
              <a:latin typeface="Times New Roman" panose="02020603050405020304" pitchFamily="18" charset="0"/>
            </a:endParaRPr>
          </a:p>
        </p:txBody>
      </p:sp>
      <p:sp>
        <p:nvSpPr>
          <p:cNvPr id="56323"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6324"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0408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F7F2215C-62C3-431C-8D3C-E01CEF77E8D7}" type="slidenum">
              <a:rPr lang="en-GB" altLang="en-US">
                <a:solidFill>
                  <a:srgbClr val="000000"/>
                </a:solidFill>
                <a:latin typeface="Times New Roman" panose="02020603050405020304" pitchFamily="18" charset="0"/>
              </a:rPr>
              <a:pPr eaLnBrk="1"/>
              <a:t>21</a:t>
            </a:fld>
            <a:endParaRPr lang="en-GB" altLang="en-US">
              <a:solidFill>
                <a:srgbClr val="000000"/>
              </a:solidFill>
              <a:latin typeface="Times New Roman" panose="02020603050405020304" pitchFamily="18" charset="0"/>
            </a:endParaRPr>
          </a:p>
        </p:txBody>
      </p:sp>
      <p:sp>
        <p:nvSpPr>
          <p:cNvPr id="57347"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7348"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0473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2E3B38EE-E5F0-4CAD-9518-545C7C6D0590}" type="slidenum">
              <a:rPr lang="en-GB" altLang="en-US">
                <a:solidFill>
                  <a:srgbClr val="000000"/>
                </a:solidFill>
                <a:latin typeface="Times New Roman" panose="02020603050405020304" pitchFamily="18" charset="0"/>
              </a:rPr>
              <a:pPr eaLnBrk="1"/>
              <a:t>22</a:t>
            </a:fld>
            <a:endParaRPr lang="en-GB" altLang="en-US">
              <a:solidFill>
                <a:srgbClr val="000000"/>
              </a:solidFill>
              <a:latin typeface="Times New Roman" panose="02020603050405020304" pitchFamily="18" charset="0"/>
            </a:endParaRPr>
          </a:p>
        </p:txBody>
      </p:sp>
      <p:sp>
        <p:nvSpPr>
          <p:cNvPr id="58371"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8372"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9038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kumimoji="1">
                <a:solidFill>
                  <a:schemeClr val="tx1"/>
                </a:solidFill>
                <a:latin typeface="Tahoma" panose="020B0604030504040204" pitchFamily="34" charset="0"/>
                <a:ea typeface="PMingLiU" panose="02020500000000000000" pitchFamily="18" charset="-120"/>
              </a:defRPr>
            </a:lvl1pPr>
            <a:lvl2pPr marL="785372" indent="-302066">
              <a:defRPr kumimoji="1">
                <a:solidFill>
                  <a:schemeClr val="tx1"/>
                </a:solidFill>
                <a:latin typeface="Tahoma" panose="020B0604030504040204" pitchFamily="34" charset="0"/>
                <a:ea typeface="PMingLiU" panose="02020500000000000000" pitchFamily="18" charset="-120"/>
              </a:defRPr>
            </a:lvl2pPr>
            <a:lvl3pPr marL="1208265" indent="-241653">
              <a:defRPr kumimoji="1">
                <a:solidFill>
                  <a:schemeClr val="tx1"/>
                </a:solidFill>
                <a:latin typeface="Tahoma" panose="020B0604030504040204" pitchFamily="34" charset="0"/>
                <a:ea typeface="PMingLiU" panose="02020500000000000000" pitchFamily="18" charset="-120"/>
              </a:defRPr>
            </a:lvl3pPr>
            <a:lvl4pPr marL="1691571" indent="-241653">
              <a:defRPr kumimoji="1">
                <a:solidFill>
                  <a:schemeClr val="tx1"/>
                </a:solidFill>
                <a:latin typeface="Tahoma" panose="020B0604030504040204" pitchFamily="34" charset="0"/>
                <a:ea typeface="PMingLiU" panose="02020500000000000000" pitchFamily="18" charset="-120"/>
              </a:defRPr>
            </a:lvl4pPr>
            <a:lvl5pPr marL="2174878" indent="-241653">
              <a:defRPr kumimoji="1">
                <a:solidFill>
                  <a:schemeClr val="tx1"/>
                </a:solidFill>
                <a:latin typeface="Tahoma" panose="020B0604030504040204" pitchFamily="34" charset="0"/>
                <a:ea typeface="PMingLiU" panose="02020500000000000000" pitchFamily="18" charset="-120"/>
              </a:defRPr>
            </a:lvl5pPr>
            <a:lvl6pPr marL="2658184" indent="-241653"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6pPr>
            <a:lvl7pPr marL="3141490" indent="-241653"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7pPr>
            <a:lvl8pPr marL="3624796" indent="-241653"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8pPr>
            <a:lvl9pPr marL="4108102" indent="-241653"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9pPr>
          </a:lstStyle>
          <a:p>
            <a:fld id="{933E84B3-680B-4737-83EA-556E85D4F08D}" type="slidenum">
              <a:rPr lang="zh-TW" altLang="en-US">
                <a:latin typeface="Times New Roman" panose="02020603050405020304" pitchFamily="18" charset="0"/>
              </a:rPr>
              <a:pPr/>
              <a:t>24</a:t>
            </a:fld>
            <a:endParaRPr lang="en-US" altLang="zh-TW">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458788" y="720725"/>
            <a:ext cx="6402387" cy="3602038"/>
          </a:xfrm>
          <a:ln/>
        </p:spPr>
      </p:sp>
      <p:sp>
        <p:nvSpPr>
          <p:cNvPr id="71684" name="Rectangle 3"/>
          <p:cNvSpPr>
            <a:spLocks noGrp="1" noChangeArrowheads="1"/>
          </p:cNvSpPr>
          <p:nvPr>
            <p:ph type="body" idx="1"/>
          </p:nvPr>
        </p:nvSpPr>
        <p:spPr>
          <a:xfrm>
            <a:off x="975360" y="4563904"/>
            <a:ext cx="5364480" cy="4317206"/>
          </a:xfrm>
          <a:noFill/>
        </p:spPr>
        <p:txBody>
          <a:bodyPr/>
          <a:lstStyle/>
          <a:p>
            <a:pPr eaLnBrk="1" hangingPunct="1"/>
            <a:endParaRPr lang="zh-TW" altLang="en-US" smtClean="0"/>
          </a:p>
        </p:txBody>
      </p:sp>
    </p:spTree>
    <p:extLst>
      <p:ext uri="{BB962C8B-B14F-4D97-AF65-F5344CB8AC3E}">
        <p14:creationId xmlns:p14="http://schemas.microsoft.com/office/powerpoint/2010/main" val="267968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9FF754A2-6644-4F93-9D3D-E2426046D9E9}" type="slidenum">
              <a:rPr lang="en-GB" altLang="en-US">
                <a:solidFill>
                  <a:srgbClr val="000000"/>
                </a:solidFill>
                <a:latin typeface="Times New Roman" panose="02020603050405020304" pitchFamily="18" charset="0"/>
              </a:rPr>
              <a:pPr eaLnBrk="1"/>
              <a:t>6</a:t>
            </a:fld>
            <a:endParaRPr lang="en-GB" altLang="en-US">
              <a:solidFill>
                <a:srgbClr val="000000"/>
              </a:solidFill>
              <a:latin typeface="Times New Roman" panose="02020603050405020304" pitchFamily="18" charset="0"/>
            </a:endParaRPr>
          </a:p>
        </p:txBody>
      </p:sp>
      <p:sp>
        <p:nvSpPr>
          <p:cNvPr id="44035" name="Text Box 1"/>
          <p:cNvSpPr txBox="1">
            <a:spLocks noChangeArrowheads="1"/>
          </p:cNvSpPr>
          <p:nvPr/>
        </p:nvSpPr>
        <p:spPr bwMode="auto">
          <a:xfrm>
            <a:off x="1139615" y="765096"/>
            <a:ext cx="5503333" cy="3772138"/>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4036"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5390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1100">
                <a:solidFill>
                  <a:schemeClr val="tx1"/>
                </a:solidFill>
                <a:latin typeface="Garamond" pitchFamily="18" charset="0"/>
              </a:defRPr>
            </a:lvl1pPr>
            <a:lvl2pPr marL="800294" indent="-307805">
              <a:defRPr sz="1100">
                <a:solidFill>
                  <a:schemeClr val="tx1"/>
                </a:solidFill>
                <a:latin typeface="Garamond" pitchFamily="18" charset="0"/>
              </a:defRPr>
            </a:lvl2pPr>
            <a:lvl3pPr marL="1231222" indent="-246244">
              <a:defRPr sz="1100">
                <a:solidFill>
                  <a:schemeClr val="tx1"/>
                </a:solidFill>
                <a:latin typeface="Garamond" pitchFamily="18" charset="0"/>
              </a:defRPr>
            </a:lvl3pPr>
            <a:lvl4pPr marL="1723711" indent="-246244">
              <a:defRPr sz="1100">
                <a:solidFill>
                  <a:schemeClr val="tx1"/>
                </a:solidFill>
                <a:latin typeface="Garamond" pitchFamily="18" charset="0"/>
              </a:defRPr>
            </a:lvl4pPr>
            <a:lvl5pPr marL="2216201" indent="-246244">
              <a:defRPr sz="1100">
                <a:solidFill>
                  <a:schemeClr val="tx1"/>
                </a:solidFill>
                <a:latin typeface="Garamond" pitchFamily="18" charset="0"/>
              </a:defRPr>
            </a:lvl5pPr>
            <a:lvl6pPr marL="2708689" indent="-246244" eaLnBrk="0" fontAlgn="base" hangingPunct="0">
              <a:spcBef>
                <a:spcPct val="0"/>
              </a:spcBef>
              <a:spcAft>
                <a:spcPct val="0"/>
              </a:spcAft>
              <a:defRPr sz="1100">
                <a:solidFill>
                  <a:schemeClr val="tx1"/>
                </a:solidFill>
                <a:latin typeface="Garamond" pitchFamily="18" charset="0"/>
              </a:defRPr>
            </a:lvl6pPr>
            <a:lvl7pPr marL="3201178" indent="-246244" eaLnBrk="0" fontAlgn="base" hangingPunct="0">
              <a:spcBef>
                <a:spcPct val="0"/>
              </a:spcBef>
              <a:spcAft>
                <a:spcPct val="0"/>
              </a:spcAft>
              <a:defRPr sz="1100">
                <a:solidFill>
                  <a:schemeClr val="tx1"/>
                </a:solidFill>
                <a:latin typeface="Garamond" pitchFamily="18" charset="0"/>
              </a:defRPr>
            </a:lvl7pPr>
            <a:lvl8pPr marL="3693667" indent="-246244" eaLnBrk="0" fontAlgn="base" hangingPunct="0">
              <a:spcBef>
                <a:spcPct val="0"/>
              </a:spcBef>
              <a:spcAft>
                <a:spcPct val="0"/>
              </a:spcAft>
              <a:defRPr sz="1100">
                <a:solidFill>
                  <a:schemeClr val="tx1"/>
                </a:solidFill>
                <a:latin typeface="Garamond" pitchFamily="18" charset="0"/>
              </a:defRPr>
            </a:lvl8pPr>
            <a:lvl9pPr marL="4186156" indent="-246244" eaLnBrk="0" fontAlgn="base" hangingPunct="0">
              <a:spcBef>
                <a:spcPct val="0"/>
              </a:spcBef>
              <a:spcAft>
                <a:spcPct val="0"/>
              </a:spcAft>
              <a:defRPr sz="1100">
                <a:solidFill>
                  <a:schemeClr val="tx1"/>
                </a:solidFill>
                <a:latin typeface="Garamond" pitchFamily="18" charset="0"/>
              </a:defRPr>
            </a:lvl9pPr>
          </a:lstStyle>
          <a:p>
            <a:fld id="{84D7521D-8C4D-4FD4-8CF2-0CB61E7A6D60}" type="slidenum">
              <a:rPr lang="en-US" altLang="en-US" sz="1300">
                <a:latin typeface="Arial" charset="0"/>
              </a:rPr>
              <a:pPr/>
              <a:t>8</a:t>
            </a:fld>
            <a:endParaRPr lang="en-US" altLang="en-US" sz="130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00273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B18359B6-41F5-4CBB-8C3B-47717C730600}" type="slidenum">
              <a:rPr lang="en-GB" altLang="en-US">
                <a:solidFill>
                  <a:srgbClr val="000000"/>
                </a:solidFill>
                <a:latin typeface="Times New Roman" panose="02020603050405020304" pitchFamily="18" charset="0"/>
              </a:rPr>
              <a:pPr eaLnBrk="1"/>
              <a:t>10</a:t>
            </a:fld>
            <a:endParaRPr lang="en-GB" altLang="en-US">
              <a:solidFill>
                <a:srgbClr val="000000"/>
              </a:solidFill>
              <a:latin typeface="Times New Roman" panose="02020603050405020304" pitchFamily="18" charset="0"/>
            </a:endParaRPr>
          </a:p>
        </p:txBody>
      </p:sp>
      <p:sp>
        <p:nvSpPr>
          <p:cNvPr id="46083"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6084"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1417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068D7837-5A68-4CE7-8CB5-7D588B6C4FD7}" type="slidenum">
              <a:rPr lang="en-GB" altLang="en-US">
                <a:solidFill>
                  <a:srgbClr val="000000"/>
                </a:solidFill>
                <a:latin typeface="Times New Roman" panose="02020603050405020304" pitchFamily="18" charset="0"/>
              </a:rPr>
              <a:pPr eaLnBrk="1"/>
              <a:t>11</a:t>
            </a:fld>
            <a:endParaRPr lang="en-GB" altLang="en-US">
              <a:solidFill>
                <a:srgbClr val="000000"/>
              </a:solidFill>
              <a:latin typeface="Times New Roman" panose="02020603050405020304" pitchFamily="18" charset="0"/>
            </a:endParaRPr>
          </a:p>
        </p:txBody>
      </p:sp>
      <p:sp>
        <p:nvSpPr>
          <p:cNvPr id="45059"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5060"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826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64291CA2-C69E-4CCE-BFC7-FF2E8B0793E0}" type="slidenum">
              <a:rPr lang="en-GB" altLang="en-US">
                <a:solidFill>
                  <a:srgbClr val="000000"/>
                </a:solidFill>
                <a:latin typeface="Times New Roman" panose="02020603050405020304" pitchFamily="18" charset="0"/>
              </a:rPr>
              <a:pPr eaLnBrk="1"/>
              <a:t>12</a:t>
            </a:fld>
            <a:endParaRPr lang="en-GB" altLang="en-US">
              <a:solidFill>
                <a:srgbClr val="000000"/>
              </a:solidFill>
              <a:latin typeface="Times New Roman" panose="02020603050405020304" pitchFamily="18" charset="0"/>
            </a:endParaRPr>
          </a:p>
        </p:txBody>
      </p:sp>
      <p:sp>
        <p:nvSpPr>
          <p:cNvPr id="47107"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7108"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7354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F892D43C-EAFB-4569-8FFA-581F1359503B}" type="slidenum">
              <a:rPr lang="en-GB" altLang="en-US">
                <a:solidFill>
                  <a:srgbClr val="000000"/>
                </a:solidFill>
                <a:latin typeface="Times New Roman" panose="02020603050405020304" pitchFamily="18" charset="0"/>
              </a:rPr>
              <a:pPr eaLnBrk="1"/>
              <a:t>13</a:t>
            </a:fld>
            <a:endParaRPr lang="en-GB" altLang="en-US">
              <a:solidFill>
                <a:srgbClr val="000000"/>
              </a:solidFill>
              <a:latin typeface="Times New Roman" panose="02020603050405020304" pitchFamily="18" charset="0"/>
            </a:endParaRPr>
          </a:p>
        </p:txBody>
      </p:sp>
      <p:sp>
        <p:nvSpPr>
          <p:cNvPr id="48131"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8132"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6973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CD1AA837-A7D3-4FCD-9310-C3104B3B7263}" type="slidenum">
              <a:rPr lang="en-GB" altLang="en-US">
                <a:solidFill>
                  <a:srgbClr val="000000"/>
                </a:solidFill>
                <a:latin typeface="Times New Roman" panose="02020603050405020304" pitchFamily="18" charset="0"/>
              </a:rPr>
              <a:pPr eaLnBrk="1"/>
              <a:t>14</a:t>
            </a:fld>
            <a:endParaRPr lang="en-GB" altLang="en-US">
              <a:solidFill>
                <a:srgbClr val="000000"/>
              </a:solidFill>
              <a:latin typeface="Times New Roman" panose="02020603050405020304" pitchFamily="18" charset="0"/>
            </a:endParaRPr>
          </a:p>
        </p:txBody>
      </p:sp>
      <p:sp>
        <p:nvSpPr>
          <p:cNvPr id="49155" name="Text Box 1"/>
          <p:cNvSpPr txBox="1">
            <a:spLocks noChangeArrowheads="1"/>
          </p:cNvSpPr>
          <p:nvPr/>
        </p:nvSpPr>
        <p:spPr bwMode="auto">
          <a:xfrm>
            <a:off x="1139614" y="765097"/>
            <a:ext cx="5508413" cy="3777139"/>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49156"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6776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1pPr>
            <a:lvl2pPr marL="785372" indent="-302066"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2pPr>
            <a:lvl3pPr marL="1208265"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3pPr>
            <a:lvl4pPr marL="1691571"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4pPr>
            <a:lvl5pPr marL="2174878" indent="-241653" eaLnBrk="0" hangingPunct="0">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5pPr>
            <a:lvl6pPr marL="2658184"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6pPr>
            <a:lvl7pPr marL="3141490"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7pPr>
            <a:lvl8pPr marL="3624796"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8pPr>
            <a:lvl9pPr marL="4108102" indent="-241653" defTabSz="483306" eaLnBrk="0" fontAlgn="base" hangingPunct="0">
              <a:spcBef>
                <a:spcPct val="0"/>
              </a:spcBef>
              <a:spcAft>
                <a:spcPct val="0"/>
              </a:spcAft>
              <a:tabLst>
                <a:tab pos="0" algn="l"/>
                <a:tab pos="446387" algn="l"/>
                <a:tab pos="894452" algn="l"/>
                <a:tab pos="1340839" algn="l"/>
                <a:tab pos="1788904" algn="l"/>
                <a:tab pos="2235291" algn="l"/>
                <a:tab pos="2683356" algn="l"/>
                <a:tab pos="3129743" algn="l"/>
                <a:tab pos="3577808" algn="l"/>
                <a:tab pos="4024195" algn="l"/>
                <a:tab pos="4472260" algn="l"/>
                <a:tab pos="4918647" algn="l"/>
                <a:tab pos="5366712" algn="l"/>
                <a:tab pos="5813099" algn="l"/>
                <a:tab pos="6261164" algn="l"/>
                <a:tab pos="6707551" algn="l"/>
                <a:tab pos="7155616" algn="l"/>
                <a:tab pos="7602003" algn="l"/>
                <a:tab pos="8050068" algn="l"/>
                <a:tab pos="8496455" algn="l"/>
                <a:tab pos="8944520" algn="l"/>
              </a:tabLst>
              <a:defRPr>
                <a:solidFill>
                  <a:schemeClr val="bg1"/>
                </a:solidFill>
                <a:latin typeface="Arial" panose="020B0604020202020204" pitchFamily="34" charset="0"/>
                <a:cs typeface="Lucida Sans Unicode" panose="020B0602030504020204" pitchFamily="34" charset="0"/>
              </a:defRPr>
            </a:lvl9pPr>
          </a:lstStyle>
          <a:p>
            <a:pPr eaLnBrk="1"/>
            <a:fld id="{3030AAAD-3D3C-452A-A07C-F4F8C326BB15}" type="slidenum">
              <a:rPr lang="en-GB" altLang="en-US">
                <a:solidFill>
                  <a:srgbClr val="000000"/>
                </a:solidFill>
                <a:latin typeface="Times New Roman" panose="02020603050405020304" pitchFamily="18" charset="0"/>
              </a:rPr>
              <a:pPr eaLnBrk="1"/>
              <a:t>15</a:t>
            </a:fld>
            <a:endParaRPr lang="en-GB" altLang="en-US">
              <a:solidFill>
                <a:srgbClr val="000000"/>
              </a:solidFill>
              <a:latin typeface="Times New Roman" panose="02020603050405020304" pitchFamily="18" charset="0"/>
            </a:endParaRPr>
          </a:p>
        </p:txBody>
      </p:sp>
      <p:sp>
        <p:nvSpPr>
          <p:cNvPr id="51203" name="Text Box 1"/>
          <p:cNvSpPr txBox="1">
            <a:spLocks noChangeArrowheads="1"/>
          </p:cNvSpPr>
          <p:nvPr/>
        </p:nvSpPr>
        <p:spPr bwMode="auto">
          <a:xfrm>
            <a:off x="1139615" y="765096"/>
            <a:ext cx="5503333" cy="3772138"/>
          </a:xfrm>
          <a:prstGeom prst="rect">
            <a:avLst/>
          </a:prstGeom>
          <a:solidFill>
            <a:srgbClr val="FFFFFF"/>
          </a:solidFill>
          <a:ln w="9360">
            <a:solidFill>
              <a:srgbClr val="000000"/>
            </a:solidFill>
            <a:miter lim="800000"/>
            <a:headEnd/>
            <a:tailEnd/>
          </a:ln>
        </p:spPr>
        <p:txBody>
          <a:bodyPr wrap="none" lIns="89451" tIns="44725" rIns="89451" bIns="44725" anchor="ct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US" altLang="en-US"/>
          </a:p>
        </p:txBody>
      </p:sp>
      <p:sp>
        <p:nvSpPr>
          <p:cNvPr id="51204" name="Rectangle 2"/>
          <p:cNvSpPr>
            <a:spLocks noGrp="1" noChangeArrowheads="1"/>
          </p:cNvSpPr>
          <p:nvPr>
            <p:ph type="body"/>
          </p:nvPr>
        </p:nvSpPr>
        <p:spPr>
          <a:xfrm>
            <a:off x="778933" y="4782265"/>
            <a:ext cx="6211147" cy="4512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3340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684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2400">
                <a:solidFill>
                  <a:srgbClr val="000000"/>
                </a:solidFill>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2400">
                  <a:solidFill>
                    <a:srgbClr val="000000"/>
                  </a:solidFill>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2400">
                  <a:solidFill>
                    <a:srgbClr val="000000"/>
                  </a:solidFill>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2400">
                  <a:solidFill>
                    <a:srgbClr val="000000"/>
                  </a:solidFill>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grpSp>
      </p:grpSp>
      <p:sp>
        <p:nvSpPr>
          <p:cNvPr id="62475" name="Rectangle 11"/>
          <p:cNvSpPr>
            <a:spLocks noGrp="1" noChangeArrowheads="1"/>
          </p:cNvSpPr>
          <p:nvPr>
            <p:ph type="ctrTitle"/>
          </p:nvPr>
        </p:nvSpPr>
        <p:spPr>
          <a:xfrm>
            <a:off x="2743200" y="1143000"/>
            <a:ext cx="8839200" cy="2209800"/>
          </a:xfrm>
        </p:spPr>
        <p:txBody>
          <a:bodyPr/>
          <a:lstStyle>
            <a:lvl1pPr>
              <a:defRPr sz="3800"/>
            </a:lvl1pPr>
          </a:lstStyle>
          <a:p>
            <a:pPr lvl="0"/>
            <a:r>
              <a:rPr lang="en-US" altLang="en-US" noProof="0" smtClean="0"/>
              <a:t>Click to edit Master title style</a:t>
            </a:r>
          </a:p>
        </p:txBody>
      </p:sp>
      <p:sp>
        <p:nvSpPr>
          <p:cNvPr id="62476" name="Rectangle 12"/>
          <p:cNvSpPr>
            <a:spLocks noGrp="1" noChangeArrowheads="1"/>
          </p:cNvSpPr>
          <p:nvPr>
            <p:ph type="subTitle" idx="1"/>
          </p:nvPr>
        </p:nvSpPr>
        <p:spPr>
          <a:xfrm>
            <a:off x="1828800" y="3962400"/>
            <a:ext cx="9144000" cy="1600200"/>
          </a:xfrm>
        </p:spPr>
        <p:txBody>
          <a:bodyPr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half" idx="10"/>
          </p:nvPr>
        </p:nvSpPr>
        <p:spPr>
          <a:xfrm>
            <a:off x="1217084" y="6251575"/>
            <a:ext cx="2540000" cy="457200"/>
          </a:xfrm>
        </p:spPr>
        <p:txBody>
          <a:bodyPr/>
          <a:lstStyle>
            <a:lvl1pPr>
              <a:defRPr smtClean="0"/>
            </a:lvl1pPr>
          </a:lstStyle>
          <a:p>
            <a:pPr>
              <a:defRPr/>
            </a:pPr>
            <a:endParaRPr lang="en-US" altLang="en-US">
              <a:solidFill>
                <a:srgbClr val="000000"/>
              </a:solidFill>
            </a:endParaRPr>
          </a:p>
        </p:txBody>
      </p:sp>
      <p:sp>
        <p:nvSpPr>
          <p:cNvPr id="14" name="Rectangle 14"/>
          <p:cNvSpPr>
            <a:spLocks noGrp="1" noChangeArrowheads="1"/>
          </p:cNvSpPr>
          <p:nvPr>
            <p:ph type="ftr" sz="quarter" idx="11"/>
          </p:nvPr>
        </p:nvSpPr>
        <p:spPr>
          <a:xfrm>
            <a:off x="4472517" y="6248400"/>
            <a:ext cx="3860800" cy="457200"/>
          </a:xfrm>
        </p:spPr>
        <p:txBody>
          <a:bodyPr/>
          <a:lstStyle>
            <a:lvl1pPr>
              <a:defRPr smtClean="0"/>
            </a:lvl1pPr>
          </a:lstStyle>
          <a:p>
            <a:pPr>
              <a:defRPr/>
            </a:pPr>
            <a:endParaRPr lang="en-US" altLang="en-US">
              <a:solidFill>
                <a:srgbClr val="000000"/>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FFAC8510-6105-4AA8-BC7D-F432A91C01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805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CAB3C07-6891-45CA-AE79-95F5CB8080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9566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7813"/>
            <a:ext cx="25908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7813"/>
            <a:ext cx="75692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30E493-FDCD-4738-8126-B228CD86E2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6210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4"/>
            <a:ext cx="10363200" cy="560387"/>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219200" y="1600201"/>
            <a:ext cx="5080000" cy="4530725"/>
          </a:xfrm>
        </p:spPr>
        <p:txBody>
          <a:bodyPr/>
          <a:lstStyle/>
          <a:p>
            <a:pPr lvl="0"/>
            <a:endParaRPr lang="en-US" noProof="0" smtClean="0"/>
          </a:p>
        </p:txBody>
      </p:sp>
      <p:sp>
        <p:nvSpPr>
          <p:cNvPr id="4" name="Text Placeholder 3"/>
          <p:cNvSpPr>
            <a:spLocks noGrp="1"/>
          </p:cNvSpPr>
          <p:nvPr>
            <p:ph type="body" sz="half" idx="2"/>
          </p:nvPr>
        </p:nvSpPr>
        <p:spPr>
          <a:xfrm>
            <a:off x="65024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8BCCF5A-A780-482B-BBA0-900719F6E45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536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4"/>
            <a:ext cx="103632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502400" y="1600201"/>
            <a:ext cx="5080000" cy="4530725"/>
          </a:xfrm>
        </p:spPr>
        <p:txBody>
          <a:bodyPr/>
          <a:lstStyle/>
          <a:p>
            <a:pPr lvl="0"/>
            <a:endParaRPr 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CC40C1F-B582-4736-8D14-A40ADB4FA1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00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04481" y="273629"/>
            <a:ext cx="9550080" cy="1133399"/>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46880" y="1604329"/>
            <a:ext cx="9607680" cy="4520635"/>
          </a:xfrm>
        </p:spPr>
        <p:txBody>
          <a:bodyPr/>
          <a:lstStyle/>
          <a:p>
            <a:pPr lvl="0"/>
            <a:endParaRPr lang="en-US"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fld id="{57532AB3-CBF5-45E3-BD44-931C119AF8A0}" type="slidenum">
              <a:rPr lang="en-GB" altLang="en-US"/>
              <a:pPr/>
              <a:t>‹#›</a:t>
            </a:fld>
            <a:endParaRPr lang="en-GB" altLang="en-US"/>
          </a:p>
        </p:txBody>
      </p:sp>
    </p:spTree>
    <p:extLst>
      <p:ext uri="{BB962C8B-B14F-4D97-AF65-F5344CB8AC3E}">
        <p14:creationId xmlns:p14="http://schemas.microsoft.com/office/powerpoint/2010/main" val="65830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16B5FEE-2C9E-4180-BBDD-84D61283F40E}" type="datetimeFigureOut">
              <a:rPr lang="en-US" smtClean="0"/>
              <a:t>7/8/2016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3552372-F7DE-494E-BDA9-6896FAB8013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208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B5FEE-2C9E-4180-BBDD-84D61283F40E}"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3039405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B5FEE-2C9E-4180-BBDD-84D61283F40E}"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2372-F7DE-494E-BDA9-6896FAB8013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357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6B5FEE-2C9E-4180-BBDD-84D61283F40E}"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357096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6B5FEE-2C9E-4180-BBDD-84D61283F40E}"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190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291A417-248C-4523-9242-D75AF56C56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088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6B5FEE-2C9E-4180-BBDD-84D61283F40E}"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4146952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B5FEE-2C9E-4180-BBDD-84D61283F40E}" type="datetimeFigureOut">
              <a:rPr lang="en-US" smtClean="0"/>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3247197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B5FEE-2C9E-4180-BBDD-84D61283F40E}"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945376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B5FEE-2C9E-4180-BBDD-84D61283F40E}"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292551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B5FEE-2C9E-4180-BBDD-84D61283F40E}"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380814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B5FEE-2C9E-4180-BBDD-84D61283F40E}"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2372-F7DE-494E-BDA9-6896FAB8013B}" type="slidenum">
              <a:rPr lang="en-US" smtClean="0"/>
              <a:t>‹#›</a:t>
            </a:fld>
            <a:endParaRPr lang="en-US"/>
          </a:p>
        </p:txBody>
      </p:sp>
    </p:spTree>
    <p:extLst>
      <p:ext uri="{BB962C8B-B14F-4D97-AF65-F5344CB8AC3E}">
        <p14:creationId xmlns:p14="http://schemas.microsoft.com/office/powerpoint/2010/main" val="370352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675DC7-097D-45F7-B690-DA5FFA832801}" type="slidenum">
              <a:rPr lang="en-US"/>
              <a:pPr>
                <a:defRPr/>
              </a:pPr>
              <a:t>‹#›</a:t>
            </a:fld>
            <a:endParaRPr lang="en-US"/>
          </a:p>
        </p:txBody>
      </p:sp>
    </p:spTree>
    <p:extLst>
      <p:ext uri="{BB962C8B-B14F-4D97-AF65-F5344CB8AC3E}">
        <p14:creationId xmlns:p14="http://schemas.microsoft.com/office/powerpoint/2010/main" val="194420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7D41398-DBE9-4E2B-AD1D-48F2C2E6B54C}" type="slidenum">
              <a:rPr lang="en-US" altLang="en-US"/>
              <a:pPr>
                <a:defRPr/>
              </a:pPr>
              <a:t>‹#›</a:t>
            </a:fld>
            <a:endParaRPr lang="en-US" altLang="en-US"/>
          </a:p>
        </p:txBody>
      </p:sp>
    </p:spTree>
    <p:extLst>
      <p:ext uri="{BB962C8B-B14F-4D97-AF65-F5344CB8AC3E}">
        <p14:creationId xmlns:p14="http://schemas.microsoft.com/office/powerpoint/2010/main" val="3984513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9B7E1A0-EFC3-48AD-89B6-B4D7FBDB740C}" type="slidenum">
              <a:rPr lang="en-US" altLang="en-US"/>
              <a:pPr>
                <a:defRPr/>
              </a:pPr>
              <a:t>‹#›</a:t>
            </a:fld>
            <a:endParaRPr lang="en-US" altLang="en-US"/>
          </a:p>
        </p:txBody>
      </p:sp>
    </p:spTree>
    <p:extLst>
      <p:ext uri="{BB962C8B-B14F-4D97-AF65-F5344CB8AC3E}">
        <p14:creationId xmlns:p14="http://schemas.microsoft.com/office/powerpoint/2010/main" val="1214400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3FFE3F6-A0EC-4146-8F86-89D36DC6EB97}" type="slidenum">
              <a:rPr lang="en-US" altLang="en-US"/>
              <a:pPr>
                <a:defRPr/>
              </a:pPr>
              <a:t>‹#›</a:t>
            </a:fld>
            <a:endParaRPr lang="en-US" altLang="en-US"/>
          </a:p>
        </p:txBody>
      </p:sp>
    </p:spTree>
    <p:extLst>
      <p:ext uri="{BB962C8B-B14F-4D97-AF65-F5344CB8AC3E}">
        <p14:creationId xmlns:p14="http://schemas.microsoft.com/office/powerpoint/2010/main" val="4035147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2581237-CF27-404F-8B45-2856D7BC03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2924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0CB4431-6BB8-47CE-BA50-CE2F560E5C7C}" type="slidenum">
              <a:rPr lang="en-US" altLang="en-US"/>
              <a:pPr>
                <a:defRPr/>
              </a:pPr>
              <a:t>‹#›</a:t>
            </a:fld>
            <a:endParaRPr lang="en-US" altLang="en-US"/>
          </a:p>
        </p:txBody>
      </p:sp>
    </p:spTree>
    <p:extLst>
      <p:ext uri="{BB962C8B-B14F-4D97-AF65-F5344CB8AC3E}">
        <p14:creationId xmlns:p14="http://schemas.microsoft.com/office/powerpoint/2010/main" val="2715479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53C4B51-7555-4B2B-801D-3E76436295D7}" type="slidenum">
              <a:rPr lang="en-US" altLang="en-US"/>
              <a:pPr>
                <a:defRPr/>
              </a:pPr>
              <a:t>‹#›</a:t>
            </a:fld>
            <a:endParaRPr lang="en-US" altLang="en-US"/>
          </a:p>
        </p:txBody>
      </p:sp>
    </p:spTree>
    <p:extLst>
      <p:ext uri="{BB962C8B-B14F-4D97-AF65-F5344CB8AC3E}">
        <p14:creationId xmlns:p14="http://schemas.microsoft.com/office/powerpoint/2010/main" val="4167274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FC2CC623-7BFC-4FA7-9219-4DB6AB224739}" type="slidenum">
              <a:rPr lang="en-US" altLang="en-US"/>
              <a:pPr>
                <a:defRPr/>
              </a:pPr>
              <a:t>‹#›</a:t>
            </a:fld>
            <a:endParaRPr lang="en-US" altLang="en-US"/>
          </a:p>
        </p:txBody>
      </p:sp>
    </p:spTree>
    <p:extLst>
      <p:ext uri="{BB962C8B-B14F-4D97-AF65-F5344CB8AC3E}">
        <p14:creationId xmlns:p14="http://schemas.microsoft.com/office/powerpoint/2010/main" val="3566130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pPr>
              <a:defRPr/>
            </a:pPr>
            <a:fld id="{E79B3CDB-6A98-4AA1-98F6-A84E790713B7}" type="slidenum">
              <a:rPr lang="en-US" altLang="en-US"/>
              <a:pPr>
                <a:defRPr/>
              </a:pPr>
              <a:t>‹#›</a:t>
            </a:fld>
            <a:endParaRPr lang="en-US" altLang="en-US"/>
          </a:p>
        </p:txBody>
      </p:sp>
    </p:spTree>
    <p:extLst>
      <p:ext uri="{BB962C8B-B14F-4D97-AF65-F5344CB8AC3E}">
        <p14:creationId xmlns:p14="http://schemas.microsoft.com/office/powerpoint/2010/main" val="3479654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endParaRPr lang="en-US" altLang="en-US"/>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A17F7786-B3C1-4AE8-941F-FB4B53034D7C}" type="slidenum">
              <a:rPr lang="en-US" altLang="en-US">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75557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pPr>
              <a:defRPr/>
            </a:pPr>
            <a:fld id="{73D1CC86-4A57-4D72-8FDA-6A45107EBF4C}" type="slidenum">
              <a:rPr lang="en-US" altLang="en-US"/>
              <a:pPr>
                <a:defRPr/>
              </a:pPr>
              <a:t>‹#›</a:t>
            </a:fld>
            <a:endParaRPr lang="en-US" altLang="en-US"/>
          </a:p>
        </p:txBody>
      </p:sp>
    </p:spTree>
    <p:extLst>
      <p:ext uri="{BB962C8B-B14F-4D97-AF65-F5344CB8AC3E}">
        <p14:creationId xmlns:p14="http://schemas.microsoft.com/office/powerpoint/2010/main" val="2000335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29B6A98-4ACE-4841-ABBC-8E41157A54DF}" type="slidenum">
              <a:rPr lang="en-US" altLang="en-US"/>
              <a:pPr>
                <a:defRPr/>
              </a:pPr>
              <a:t>‹#›</a:t>
            </a:fld>
            <a:endParaRPr lang="en-US" altLang="en-US"/>
          </a:p>
        </p:txBody>
      </p:sp>
    </p:spTree>
    <p:extLst>
      <p:ext uri="{BB962C8B-B14F-4D97-AF65-F5344CB8AC3E}">
        <p14:creationId xmlns:p14="http://schemas.microsoft.com/office/powerpoint/2010/main" val="2697198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862373A0-3238-4712-8D8A-D51E2C214C28}" type="slidenum">
              <a:rPr lang="en-US" altLang="en-US"/>
              <a:pPr>
                <a:defRPr/>
              </a:pPr>
              <a:t>‹#›</a:t>
            </a:fld>
            <a:endParaRPr lang="en-US" altLang="en-US"/>
          </a:p>
        </p:txBody>
      </p:sp>
    </p:spTree>
    <p:extLst>
      <p:ext uri="{BB962C8B-B14F-4D97-AF65-F5344CB8AC3E}">
        <p14:creationId xmlns:p14="http://schemas.microsoft.com/office/powerpoint/2010/main" val="306303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8641" y="1604330"/>
            <a:ext cx="1096896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641" y="3935934"/>
            <a:ext cx="1096896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96657D41-FF2C-4006-9095-D8E1F6DE4254}" type="slidenum">
              <a:rPr lang="en-GB"/>
              <a:pPr>
                <a:defRPr/>
              </a:pPr>
              <a:t>‹#›</a:t>
            </a:fld>
            <a:endParaRPr lang="en-GB"/>
          </a:p>
        </p:txBody>
      </p:sp>
    </p:spTree>
    <p:extLst>
      <p:ext uri="{BB962C8B-B14F-4D97-AF65-F5344CB8AC3E}">
        <p14:creationId xmlns:p14="http://schemas.microsoft.com/office/powerpoint/2010/main" val="1464978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7D41398-DBE9-4E2B-AD1D-48F2C2E6B54C}" type="slidenum">
              <a:rPr lang="en-US" altLang="en-US"/>
              <a:pPr>
                <a:defRPr/>
              </a:pPr>
              <a:t>‹#›</a:t>
            </a:fld>
            <a:endParaRPr lang="en-US" altLang="en-US"/>
          </a:p>
        </p:txBody>
      </p:sp>
    </p:spTree>
    <p:extLst>
      <p:ext uri="{BB962C8B-B14F-4D97-AF65-F5344CB8AC3E}">
        <p14:creationId xmlns:p14="http://schemas.microsoft.com/office/powerpoint/2010/main" val="99287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E4ACA9C-3310-4E25-96FA-87E5F7DB7E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1466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9B7E1A0-EFC3-48AD-89B6-B4D7FBDB740C}" type="slidenum">
              <a:rPr lang="en-US" altLang="en-US"/>
              <a:pPr>
                <a:defRPr/>
              </a:pPr>
              <a:t>‹#›</a:t>
            </a:fld>
            <a:endParaRPr lang="en-US" altLang="en-US"/>
          </a:p>
        </p:txBody>
      </p:sp>
    </p:spTree>
    <p:extLst>
      <p:ext uri="{BB962C8B-B14F-4D97-AF65-F5344CB8AC3E}">
        <p14:creationId xmlns:p14="http://schemas.microsoft.com/office/powerpoint/2010/main" val="359631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3FFE3F6-A0EC-4146-8F86-89D36DC6EB97}" type="slidenum">
              <a:rPr lang="en-US" altLang="en-US"/>
              <a:pPr>
                <a:defRPr/>
              </a:pPr>
              <a:t>‹#›</a:t>
            </a:fld>
            <a:endParaRPr lang="en-US" altLang="en-US"/>
          </a:p>
        </p:txBody>
      </p:sp>
    </p:spTree>
    <p:extLst>
      <p:ext uri="{BB962C8B-B14F-4D97-AF65-F5344CB8AC3E}">
        <p14:creationId xmlns:p14="http://schemas.microsoft.com/office/powerpoint/2010/main" val="364021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0CB4431-6BB8-47CE-BA50-CE2F560E5C7C}" type="slidenum">
              <a:rPr lang="en-US" altLang="en-US"/>
              <a:pPr>
                <a:defRPr/>
              </a:pPr>
              <a:t>‹#›</a:t>
            </a:fld>
            <a:endParaRPr lang="en-US" altLang="en-US"/>
          </a:p>
        </p:txBody>
      </p:sp>
    </p:spTree>
    <p:extLst>
      <p:ext uri="{BB962C8B-B14F-4D97-AF65-F5344CB8AC3E}">
        <p14:creationId xmlns:p14="http://schemas.microsoft.com/office/powerpoint/2010/main" val="1106947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53C4B51-7555-4B2B-801D-3E76436295D7}" type="slidenum">
              <a:rPr lang="en-US" altLang="en-US"/>
              <a:pPr>
                <a:defRPr/>
              </a:pPr>
              <a:t>‹#›</a:t>
            </a:fld>
            <a:endParaRPr lang="en-US" altLang="en-US"/>
          </a:p>
        </p:txBody>
      </p:sp>
    </p:spTree>
    <p:extLst>
      <p:ext uri="{BB962C8B-B14F-4D97-AF65-F5344CB8AC3E}">
        <p14:creationId xmlns:p14="http://schemas.microsoft.com/office/powerpoint/2010/main" val="1223032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FC2CC623-7BFC-4FA7-9219-4DB6AB224739}" type="slidenum">
              <a:rPr lang="en-US" altLang="en-US"/>
              <a:pPr>
                <a:defRPr/>
              </a:pPr>
              <a:t>‹#›</a:t>
            </a:fld>
            <a:endParaRPr lang="en-US" altLang="en-US"/>
          </a:p>
        </p:txBody>
      </p:sp>
    </p:spTree>
    <p:extLst>
      <p:ext uri="{BB962C8B-B14F-4D97-AF65-F5344CB8AC3E}">
        <p14:creationId xmlns:p14="http://schemas.microsoft.com/office/powerpoint/2010/main" val="1218470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pPr>
              <a:defRPr/>
            </a:pPr>
            <a:fld id="{E79B3CDB-6A98-4AA1-98F6-A84E790713B7}" type="slidenum">
              <a:rPr lang="en-US" altLang="en-US"/>
              <a:pPr>
                <a:defRPr/>
              </a:pPr>
              <a:t>‹#›</a:t>
            </a:fld>
            <a:endParaRPr lang="en-US" altLang="en-US"/>
          </a:p>
        </p:txBody>
      </p:sp>
    </p:spTree>
    <p:extLst>
      <p:ext uri="{BB962C8B-B14F-4D97-AF65-F5344CB8AC3E}">
        <p14:creationId xmlns:p14="http://schemas.microsoft.com/office/powerpoint/2010/main" val="1571294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endParaRPr lang="en-US" altLang="en-US"/>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A17F7786-B3C1-4AE8-941F-FB4B53034D7C}" type="slidenum">
              <a:rPr lang="en-US" altLang="en-US">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81436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pPr>
              <a:defRPr/>
            </a:pPr>
            <a:fld id="{73D1CC86-4A57-4D72-8FDA-6A45107EBF4C}" type="slidenum">
              <a:rPr lang="en-US" altLang="en-US"/>
              <a:pPr>
                <a:defRPr/>
              </a:pPr>
              <a:t>‹#›</a:t>
            </a:fld>
            <a:endParaRPr lang="en-US" altLang="en-US"/>
          </a:p>
        </p:txBody>
      </p:sp>
    </p:spTree>
    <p:extLst>
      <p:ext uri="{BB962C8B-B14F-4D97-AF65-F5344CB8AC3E}">
        <p14:creationId xmlns:p14="http://schemas.microsoft.com/office/powerpoint/2010/main" val="113619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29B6A98-4ACE-4841-ABBC-8E41157A54DF}" type="slidenum">
              <a:rPr lang="en-US" altLang="en-US"/>
              <a:pPr>
                <a:defRPr/>
              </a:pPr>
              <a:t>‹#›</a:t>
            </a:fld>
            <a:endParaRPr lang="en-US" altLang="en-US"/>
          </a:p>
        </p:txBody>
      </p:sp>
    </p:spTree>
    <p:extLst>
      <p:ext uri="{BB962C8B-B14F-4D97-AF65-F5344CB8AC3E}">
        <p14:creationId xmlns:p14="http://schemas.microsoft.com/office/powerpoint/2010/main" val="1168611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862373A0-3238-4712-8D8A-D51E2C214C28}" type="slidenum">
              <a:rPr lang="en-US" altLang="en-US"/>
              <a:pPr>
                <a:defRPr/>
              </a:pPr>
              <a:t>‹#›</a:t>
            </a:fld>
            <a:endParaRPr lang="en-US" altLang="en-US"/>
          </a:p>
        </p:txBody>
      </p:sp>
    </p:spTree>
    <p:extLst>
      <p:ext uri="{BB962C8B-B14F-4D97-AF65-F5344CB8AC3E}">
        <p14:creationId xmlns:p14="http://schemas.microsoft.com/office/powerpoint/2010/main" val="2340198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654728F-7D99-48FA-8B09-1A5CB86166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6491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8641" y="1604330"/>
            <a:ext cx="1096896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641" y="3935934"/>
            <a:ext cx="1096896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96657D41-FF2C-4006-9095-D8E1F6DE4254}" type="slidenum">
              <a:rPr lang="en-GB"/>
              <a:pPr>
                <a:defRPr/>
              </a:pPr>
              <a:t>‹#›</a:t>
            </a:fld>
            <a:endParaRPr lang="en-GB"/>
          </a:p>
        </p:txBody>
      </p:sp>
    </p:spTree>
    <p:extLst>
      <p:ext uri="{BB962C8B-B14F-4D97-AF65-F5344CB8AC3E}">
        <p14:creationId xmlns:p14="http://schemas.microsoft.com/office/powerpoint/2010/main" val="2482705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D00542D-6A65-4296-8D7D-2520463D05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0416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5E38E4F-B718-48CF-91B4-34BEB9FC60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476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4384A09-79BC-483C-97E2-3BF8FF5C1A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6955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D41C7DC-7BCF-4209-9618-B32F8FDDE0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075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2000">
              <a:schemeClr val="accent3"/>
            </a:gs>
            <a:gs pos="0">
              <a:schemeClr val="accent1">
                <a:lumMod val="45000"/>
                <a:lumOff val="55000"/>
              </a:schemeClr>
            </a:gs>
            <a:gs pos="0">
              <a:schemeClr val="accent1">
                <a:lumMod val="45000"/>
                <a:lumOff val="55000"/>
              </a:schemeClr>
            </a:gs>
            <a:gs pos="1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8128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2400">
              <a:solidFill>
                <a:srgbClr val="000000"/>
              </a:solidFill>
              <a:latin typeface="Times New Roman" panose="02020603050405020304" pitchFamily="18" charset="0"/>
            </a:endParaRPr>
          </a:p>
        </p:txBody>
      </p:sp>
      <p:grpSp>
        <p:nvGrpSpPr>
          <p:cNvPr id="1027" name="Group 4"/>
          <p:cNvGrpSpPr>
            <a:grpSpLocks/>
          </p:cNvGrpSpPr>
          <p:nvPr/>
        </p:nvGrpSpPr>
        <p:grpSpPr bwMode="auto">
          <a:xfrm>
            <a:off x="508000" y="1341438"/>
            <a:ext cx="11074400" cy="182562"/>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2400">
                <a:solidFill>
                  <a:srgbClr val="000000"/>
                </a:solidFill>
                <a:latin typeface="Times New Roman" panose="02020603050405020304" pitchFamily="18"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grpSp>
      <p:sp>
        <p:nvSpPr>
          <p:cNvPr id="1028" name="Rectangle 7"/>
          <p:cNvSpPr>
            <a:spLocks noGrp="1" noChangeArrowheads="1"/>
          </p:cNvSpPr>
          <p:nvPr>
            <p:ph type="title"/>
          </p:nvPr>
        </p:nvSpPr>
        <p:spPr bwMode="auto">
          <a:xfrm>
            <a:off x="1219200" y="277814"/>
            <a:ext cx="103632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8"/>
          <p:cNvSpPr>
            <a:spLocks noGrp="1" noChangeArrowheads="1"/>
          </p:cNvSpPr>
          <p:nvPr>
            <p:ph type="body" idx="1"/>
          </p:nvPr>
        </p:nvSpPr>
        <p:spPr bwMode="auto">
          <a:xfrm>
            <a:off x="1219200" y="1600201"/>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9" name="Rectangle 9"/>
          <p:cNvSpPr>
            <a:spLocks noGrp="1" noChangeArrowheads="1"/>
          </p:cNvSpPr>
          <p:nvPr>
            <p:ph type="dt" sz="half" idx="2"/>
          </p:nvPr>
        </p:nvSpPr>
        <p:spPr bwMode="auto">
          <a:xfrm>
            <a:off x="1219200" y="6251575"/>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en-US" altLang="en-US">
              <a:solidFill>
                <a:srgbClr val="000000"/>
              </a:solidFill>
              <a:latin typeface="Arial" panose="020B0604020202020204" pitchFamily="34" charset="0"/>
            </a:endParaRPr>
          </a:p>
        </p:txBody>
      </p:sp>
      <p:sp>
        <p:nvSpPr>
          <p:cNvPr id="61450" name="Rectangle 10"/>
          <p:cNvSpPr>
            <a:spLocks noGrp="1" noChangeArrowheads="1"/>
          </p:cNvSpPr>
          <p:nvPr>
            <p:ph type="ftr" sz="quarter" idx="3"/>
          </p:nvPr>
        </p:nvSpPr>
        <p:spPr bwMode="auto">
          <a:xfrm>
            <a:off x="44704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en-US" altLang="en-US">
              <a:solidFill>
                <a:srgbClr val="000000"/>
              </a:solidFill>
              <a:latin typeface="Arial" panose="020B0604020202020204" pitchFamily="34" charset="0"/>
            </a:endParaRPr>
          </a:p>
        </p:txBody>
      </p:sp>
      <p:sp>
        <p:nvSpPr>
          <p:cNvPr id="61451" name="Rectangle 11"/>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3C8FFFBD-5398-48B0-9AE1-BB65E8DF11C4}" type="slidenum">
              <a:rPr lang="en-US" altLang="en-US">
                <a:solidFill>
                  <a:srgbClr val="000000"/>
                </a:solidFill>
                <a:latin typeface="Arial" panose="020B0604020202020204" pitchFamily="34" charset="0"/>
              </a:rPr>
              <a:pPr fontAlgn="base">
                <a:spcBef>
                  <a:spcPct val="0"/>
                </a:spcBef>
                <a:spcAft>
                  <a:spcPct val="0"/>
                </a:spcAft>
                <a:defRPr/>
              </a:pPr>
              <a:t>‹#›</a:t>
            </a:fld>
            <a:endParaRPr lang="en-US" altLang="en-US">
              <a:solidFill>
                <a:srgbClr val="000000"/>
              </a:solidFill>
              <a:latin typeface="Arial" panose="020B0604020202020204" pitchFamily="34" charset="0"/>
            </a:endParaRPr>
          </a:p>
        </p:txBody>
      </p:sp>
      <p:sp>
        <p:nvSpPr>
          <p:cNvPr id="1033" name="Line 12"/>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256071677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778"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omic Sans MS" panose="030F0702030302020204" pitchFamily="66" charset="0"/>
        </a:defRPr>
      </a:lvl2pPr>
      <a:lvl3pPr algn="l" rtl="0" eaLnBrk="0" fontAlgn="base" hangingPunct="0">
        <a:spcBef>
          <a:spcPct val="0"/>
        </a:spcBef>
        <a:spcAft>
          <a:spcPct val="0"/>
        </a:spcAft>
        <a:defRPr sz="3200">
          <a:solidFill>
            <a:schemeClr val="tx2"/>
          </a:solidFill>
          <a:latin typeface="Comic Sans MS" panose="030F0702030302020204" pitchFamily="66" charset="0"/>
        </a:defRPr>
      </a:lvl3pPr>
      <a:lvl4pPr algn="l" rtl="0" eaLnBrk="0" fontAlgn="base" hangingPunct="0">
        <a:spcBef>
          <a:spcPct val="0"/>
        </a:spcBef>
        <a:spcAft>
          <a:spcPct val="0"/>
        </a:spcAft>
        <a:defRPr sz="3200">
          <a:solidFill>
            <a:schemeClr val="tx2"/>
          </a:solidFill>
          <a:latin typeface="Comic Sans MS" panose="030F0702030302020204" pitchFamily="66" charset="0"/>
        </a:defRPr>
      </a:lvl4pPr>
      <a:lvl5pPr algn="l" rtl="0" eaLnBrk="0" fontAlgn="base" hangingPunct="0">
        <a:spcBef>
          <a:spcPct val="0"/>
        </a:spcBef>
        <a:spcAft>
          <a:spcPct val="0"/>
        </a:spcAft>
        <a:defRPr sz="3200">
          <a:solidFill>
            <a:schemeClr val="tx2"/>
          </a:solidFill>
          <a:latin typeface="Comic Sans MS" panose="030F0702030302020204" pitchFamily="66" charset="0"/>
        </a:defRPr>
      </a:lvl5pPr>
      <a:lvl6pPr marL="457200" algn="l" rtl="0" fontAlgn="base">
        <a:spcBef>
          <a:spcPct val="0"/>
        </a:spcBef>
        <a:spcAft>
          <a:spcPct val="0"/>
        </a:spcAft>
        <a:defRPr sz="3200">
          <a:solidFill>
            <a:schemeClr val="tx2"/>
          </a:solidFill>
          <a:latin typeface="Comic Sans MS" panose="030F0702030302020204" pitchFamily="66" charset="0"/>
        </a:defRPr>
      </a:lvl6pPr>
      <a:lvl7pPr marL="914400" algn="l" rtl="0" fontAlgn="base">
        <a:spcBef>
          <a:spcPct val="0"/>
        </a:spcBef>
        <a:spcAft>
          <a:spcPct val="0"/>
        </a:spcAft>
        <a:defRPr sz="3200">
          <a:solidFill>
            <a:schemeClr val="tx2"/>
          </a:solidFill>
          <a:latin typeface="Comic Sans MS" panose="030F0702030302020204" pitchFamily="66" charset="0"/>
        </a:defRPr>
      </a:lvl7pPr>
      <a:lvl8pPr marL="1371600" algn="l" rtl="0" fontAlgn="base">
        <a:spcBef>
          <a:spcPct val="0"/>
        </a:spcBef>
        <a:spcAft>
          <a:spcPct val="0"/>
        </a:spcAft>
        <a:defRPr sz="3200">
          <a:solidFill>
            <a:schemeClr val="tx2"/>
          </a:solidFill>
          <a:latin typeface="Comic Sans MS" panose="030F0702030302020204" pitchFamily="66" charset="0"/>
        </a:defRPr>
      </a:lvl8pPr>
      <a:lvl9pPr marL="1828800" algn="l" rtl="0" fontAlgn="base">
        <a:spcBef>
          <a:spcPct val="0"/>
        </a:spcBef>
        <a:spcAft>
          <a:spcPct val="0"/>
        </a:spcAft>
        <a:defRPr sz="32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2000">
              <a:schemeClr val="accent3"/>
            </a:gs>
            <a:gs pos="0">
              <a:schemeClr val="accent1">
                <a:lumMod val="45000"/>
                <a:lumOff val="55000"/>
              </a:schemeClr>
            </a:gs>
            <a:gs pos="0">
              <a:schemeClr val="accent1">
                <a:lumMod val="45000"/>
                <a:lumOff val="55000"/>
              </a:schemeClr>
            </a:gs>
            <a:gs pos="1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16B5FEE-2C9E-4180-BBDD-84D61283F40E}" type="datetimeFigureOut">
              <a:rPr lang="en-US" smtClean="0"/>
              <a:t>7/8/2016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3552372-F7DE-494E-BDA9-6896FAB8013B}" type="slidenum">
              <a:rPr lang="en-US" smtClean="0"/>
              <a:t>‹#›</a:t>
            </a:fld>
            <a:endParaRPr lang="en-US"/>
          </a:p>
        </p:txBody>
      </p:sp>
    </p:spTree>
    <p:extLst>
      <p:ext uri="{BB962C8B-B14F-4D97-AF65-F5344CB8AC3E}">
        <p14:creationId xmlns:p14="http://schemas.microsoft.com/office/powerpoint/2010/main" val="186370412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2000">
              <a:schemeClr val="accent3"/>
            </a:gs>
            <a:gs pos="0">
              <a:schemeClr val="accent1">
                <a:lumMod val="45000"/>
                <a:lumOff val="55000"/>
              </a:schemeClr>
            </a:gs>
            <a:gs pos="0">
              <a:schemeClr val="accent1">
                <a:lumMod val="45000"/>
                <a:lumOff val="55000"/>
              </a:schemeClr>
            </a:gs>
            <a:gs pos="1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en-US" altLang="en-US">
              <a:latin typeface="Arial" panose="020B06040202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en-US" altLang="en-US">
              <a:latin typeface="Arial" panose="020B06040202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5D9EC77-0B52-462C-8D3B-73B77EF0386F}" type="slidenum">
              <a:rPr lang="en-US" altLang="en-US">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9679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2000">
              <a:schemeClr val="accent3"/>
            </a:gs>
            <a:gs pos="0">
              <a:schemeClr val="accent1">
                <a:lumMod val="45000"/>
                <a:lumOff val="55000"/>
              </a:schemeClr>
            </a:gs>
            <a:gs pos="0">
              <a:schemeClr val="accent1">
                <a:lumMod val="45000"/>
                <a:lumOff val="55000"/>
              </a:schemeClr>
            </a:gs>
            <a:gs pos="1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en-US" altLang="en-US">
              <a:latin typeface="Arial" panose="020B0604020202020204" pitchFamily="34" charset="0"/>
            </a:endParaRP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en-US" altLang="en-US">
              <a:latin typeface="Arial" panose="020B0604020202020204" pitchFamily="34" charset="0"/>
            </a:endParaRP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D5D9EC77-0B52-462C-8D3B-73B77EF0386F}" type="slidenum">
              <a:rPr lang="en-US" altLang="en-US">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6268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0174" y="1326995"/>
            <a:ext cx="11539327" cy="2732854"/>
          </a:xfrm>
          <a:prstGeom prst="roundRect">
            <a:avLst/>
          </a:prstGeom>
          <a:gradFill flip="none" rotWithShape="1">
            <a:gsLst>
              <a:gs pos="0">
                <a:srgbClr val="CFCFD3">
                  <a:shade val="30000"/>
                  <a:satMod val="115000"/>
                </a:srgbClr>
              </a:gs>
              <a:gs pos="50000">
                <a:srgbClr val="CFCFD3">
                  <a:shade val="67500"/>
                  <a:satMod val="115000"/>
                </a:srgbClr>
              </a:gs>
              <a:gs pos="100000">
                <a:srgbClr val="CFCFD3">
                  <a:shade val="100000"/>
                  <a:satMod val="115000"/>
                </a:srgbClr>
              </a:gs>
            </a:gsLst>
            <a:lin ang="18900000" scaled="1"/>
            <a:tileRect/>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1004" y="2073037"/>
            <a:ext cx="11539327" cy="1446550"/>
          </a:xfrm>
          <a:prstGeom prst="rect">
            <a:avLst/>
          </a:prstGeom>
          <a:noFill/>
        </p:spPr>
        <p:txBody>
          <a:bodyPr wrap="square" rtlCol="0">
            <a:spAutoFit/>
          </a:bodyPr>
          <a:lstStyle/>
          <a:p>
            <a:pPr algn="ctr"/>
            <a:r>
              <a:rPr lang="en-US" sz="4400" dirty="0" smtClean="0">
                <a:solidFill>
                  <a:srgbClr val="002060"/>
                </a:solidFill>
                <a:effectLst>
                  <a:outerShdw blurRad="38100" dist="38100" dir="2700000" algn="tl">
                    <a:srgbClr val="000000">
                      <a:alpha val="43137"/>
                    </a:srgbClr>
                  </a:outerShdw>
                </a:effectLst>
                <a:latin typeface="Calibri" panose="020F0502020204030204" pitchFamily="34" charset="0"/>
              </a:rPr>
              <a:t>Identification </a:t>
            </a:r>
            <a:r>
              <a:rPr lang="en-US" sz="4400" dirty="0">
                <a:solidFill>
                  <a:srgbClr val="002060"/>
                </a:solidFill>
                <a:effectLst>
                  <a:outerShdw blurRad="38100" dist="38100" dir="2700000" algn="tl">
                    <a:srgbClr val="000000">
                      <a:alpha val="43137"/>
                    </a:srgbClr>
                  </a:outerShdw>
                </a:effectLst>
                <a:latin typeface="Calibri" panose="020F0502020204030204" pitchFamily="34" charset="0"/>
              </a:rPr>
              <a:t>of </a:t>
            </a:r>
            <a:r>
              <a:rPr lang="en-US" sz="4400" dirty="0" smtClean="0">
                <a:solidFill>
                  <a:srgbClr val="002060"/>
                </a:solidFill>
                <a:effectLst>
                  <a:outerShdw blurRad="38100" dist="38100" dir="2700000" algn="tl">
                    <a:srgbClr val="000000">
                      <a:alpha val="43137"/>
                    </a:srgbClr>
                  </a:outerShdw>
                </a:effectLst>
                <a:latin typeface="Calibri" panose="020F0502020204030204" pitchFamily="34" charset="0"/>
              </a:rPr>
              <a:t>Post-translational </a:t>
            </a:r>
            <a:r>
              <a:rPr lang="en-US" sz="4400" dirty="0" smtClean="0">
                <a:solidFill>
                  <a:srgbClr val="002060"/>
                </a:solidFill>
                <a:effectLst>
                  <a:outerShdw blurRad="38100" dist="38100" dir="2700000" algn="tl">
                    <a:srgbClr val="000000">
                      <a:alpha val="43137"/>
                    </a:srgbClr>
                  </a:outerShdw>
                </a:effectLst>
                <a:latin typeface="Calibri" panose="020F0502020204030204" pitchFamily="34" charset="0"/>
              </a:rPr>
              <a:t>Modifications</a:t>
            </a:r>
          </a:p>
          <a:p>
            <a:pPr algn="ctr"/>
            <a:r>
              <a:rPr lang="en-US" sz="4400" dirty="0" smtClean="0">
                <a:solidFill>
                  <a:srgbClr val="002060"/>
                </a:solidFill>
                <a:effectLst>
                  <a:outerShdw blurRad="38100" dist="38100" dir="2700000" algn="tl">
                    <a:srgbClr val="000000">
                      <a:alpha val="43137"/>
                    </a:srgbClr>
                  </a:outerShdw>
                </a:effectLst>
                <a:latin typeface="Calibri" panose="020F0502020204030204" pitchFamily="34" charset="0"/>
              </a:rPr>
              <a:t>For Sample Prep</a:t>
            </a:r>
            <a:endParaRPr lang="en-US" sz="44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083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6" name="Rectangle 62"/>
          <p:cNvSpPr>
            <a:spLocks noChangeArrowheads="1"/>
          </p:cNvSpPr>
          <p:nvPr/>
        </p:nvSpPr>
        <p:spPr bwMode="auto">
          <a:xfrm>
            <a:off x="2364058" y="267630"/>
            <a:ext cx="8263053" cy="4951142"/>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7178" name="TextBox 306"/>
          <p:cNvSpPr txBox="1">
            <a:spLocks noChangeArrowheads="1"/>
          </p:cNvSpPr>
          <p:nvPr/>
        </p:nvSpPr>
        <p:spPr bwMode="auto">
          <a:xfrm>
            <a:off x="2734688" y="565980"/>
            <a:ext cx="5184544"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Different types of PTMs &amp; their modification sites</a:t>
            </a:r>
            <a:endParaRPr lang="en-IN" altLang="en-US" sz="1452" b="1">
              <a:solidFill>
                <a:schemeClr val="tx1"/>
              </a:solidFill>
            </a:endParaRPr>
          </a:p>
        </p:txBody>
      </p:sp>
      <p:graphicFrame>
        <p:nvGraphicFramePr>
          <p:cNvPr id="104" name="Chart 103"/>
          <p:cNvGraphicFramePr/>
          <p:nvPr/>
        </p:nvGraphicFramePr>
        <p:xfrm>
          <a:off x="4091310" y="1562564"/>
          <a:ext cx="4908035" cy="2834218"/>
        </p:xfrm>
        <a:graphic>
          <a:graphicData uri="http://schemas.openxmlformats.org/drawingml/2006/chart">
            <c:chart xmlns:c="http://schemas.openxmlformats.org/drawingml/2006/chart" xmlns:r="http://schemas.openxmlformats.org/officeDocument/2006/relationships" r:id="rId3"/>
          </a:graphicData>
        </a:graphic>
      </p:graphicFrame>
      <p:sp>
        <p:nvSpPr>
          <p:cNvPr id="6166" name="Rounded Rectangle 107"/>
          <p:cNvSpPr>
            <a:spLocks noChangeArrowheads="1"/>
          </p:cNvSpPr>
          <p:nvPr/>
        </p:nvSpPr>
        <p:spPr bwMode="auto">
          <a:xfrm>
            <a:off x="4367820" y="1562565"/>
            <a:ext cx="4631526" cy="283421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23" name="Pie 22"/>
          <p:cNvSpPr/>
          <p:nvPr/>
        </p:nvSpPr>
        <p:spPr bwMode="auto">
          <a:xfrm rot="3593823">
            <a:off x="4507833" y="1671918"/>
            <a:ext cx="2610195" cy="2656934"/>
          </a:xfrm>
          <a:prstGeom prst="pie">
            <a:avLst>
              <a:gd name="adj1" fmla="val 12670276"/>
              <a:gd name="adj2" fmla="val 16873671"/>
            </a:avLst>
          </a:prstGeom>
          <a:noFill/>
          <a:ln w="38100" cap="flat" cmpd="sng" algn="ctr">
            <a:solidFill>
              <a:srgbClr val="00FF00"/>
            </a:solidFill>
            <a:prstDash val="solid"/>
            <a:round/>
            <a:headEnd type="none" w="med" len="med"/>
            <a:tailEnd type="none" w="med" len="med"/>
          </a:ln>
          <a:effectLst>
            <a:glow rad="101600">
              <a:schemeClr val="accent1">
                <a:satMod val="175000"/>
                <a:alpha val="40000"/>
              </a:schemeClr>
            </a:glow>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24" name="Pie 23"/>
          <p:cNvSpPr/>
          <p:nvPr/>
        </p:nvSpPr>
        <p:spPr bwMode="auto">
          <a:xfrm rot="7889636">
            <a:off x="4493392" y="1662747"/>
            <a:ext cx="2610195" cy="2656934"/>
          </a:xfrm>
          <a:prstGeom prst="pie">
            <a:avLst>
              <a:gd name="adj1" fmla="val 12670276"/>
              <a:gd name="adj2" fmla="val 16873671"/>
            </a:avLst>
          </a:prstGeom>
          <a:noFill/>
          <a:ln w="38100" cap="flat" cmpd="sng" algn="ctr">
            <a:solidFill>
              <a:srgbClr val="00FF00"/>
            </a:solidFill>
            <a:prstDash val="solid"/>
            <a:round/>
            <a:headEnd type="none" w="med" len="med"/>
            <a:tailEnd type="none" w="med" len="med"/>
          </a:ln>
          <a:effectLst>
            <a:glow rad="101600">
              <a:schemeClr val="accent1">
                <a:satMod val="175000"/>
                <a:alpha val="40000"/>
              </a:schemeClr>
            </a:glow>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25" name="Pie 24"/>
          <p:cNvSpPr/>
          <p:nvPr/>
        </p:nvSpPr>
        <p:spPr bwMode="auto">
          <a:xfrm rot="12174064">
            <a:off x="4520679" y="1638055"/>
            <a:ext cx="2610195" cy="2656934"/>
          </a:xfrm>
          <a:prstGeom prst="pie">
            <a:avLst>
              <a:gd name="adj1" fmla="val 12670276"/>
              <a:gd name="adj2" fmla="val 16873671"/>
            </a:avLst>
          </a:prstGeom>
          <a:noFill/>
          <a:ln w="38100" cap="flat" cmpd="sng" algn="ctr">
            <a:solidFill>
              <a:srgbClr val="00FF00"/>
            </a:solidFill>
            <a:prstDash val="solid"/>
            <a:round/>
            <a:headEnd type="none" w="med" len="med"/>
            <a:tailEnd type="none" w="med" len="med"/>
          </a:ln>
          <a:effectLst>
            <a:glow rad="101600">
              <a:schemeClr val="accent1">
                <a:satMod val="175000"/>
                <a:alpha val="40000"/>
              </a:schemeClr>
            </a:glow>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26" name="Pie 25"/>
          <p:cNvSpPr/>
          <p:nvPr/>
        </p:nvSpPr>
        <p:spPr bwMode="auto">
          <a:xfrm rot="16648778">
            <a:off x="4542798" y="1688875"/>
            <a:ext cx="2610195" cy="2656934"/>
          </a:xfrm>
          <a:prstGeom prst="pie">
            <a:avLst>
              <a:gd name="adj1" fmla="val 12670276"/>
              <a:gd name="adj2" fmla="val 16873671"/>
            </a:avLst>
          </a:prstGeom>
          <a:noFill/>
          <a:ln w="38100" cap="flat" cmpd="sng" algn="ctr">
            <a:solidFill>
              <a:srgbClr val="00FF00"/>
            </a:solidFill>
            <a:prstDash val="solid"/>
            <a:round/>
            <a:headEnd type="none" w="med" len="med"/>
            <a:tailEnd type="none" w="med" len="med"/>
          </a:ln>
          <a:effectLst>
            <a:glow rad="101600">
              <a:schemeClr val="accent1">
                <a:satMod val="175000"/>
                <a:alpha val="40000"/>
              </a:schemeClr>
            </a:glow>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27" name="Pie 26"/>
          <p:cNvSpPr/>
          <p:nvPr/>
        </p:nvSpPr>
        <p:spPr bwMode="auto">
          <a:xfrm rot="20884183">
            <a:off x="4488571" y="1683712"/>
            <a:ext cx="2610195" cy="2656934"/>
          </a:xfrm>
          <a:prstGeom prst="pie">
            <a:avLst>
              <a:gd name="adj1" fmla="val 12670276"/>
              <a:gd name="adj2" fmla="val 16873671"/>
            </a:avLst>
          </a:prstGeom>
          <a:noFill/>
          <a:ln w="38100" cap="flat" cmpd="sng" algn="ctr">
            <a:solidFill>
              <a:srgbClr val="00FF00"/>
            </a:solidFill>
            <a:prstDash val="solid"/>
            <a:round/>
            <a:headEnd type="none" w="med" len="med"/>
            <a:tailEnd type="none" w="med" len="med"/>
          </a:ln>
          <a:effectLst>
            <a:glow rad="101600">
              <a:schemeClr val="accent1">
                <a:satMod val="175000"/>
                <a:alpha val="40000"/>
              </a:schemeClr>
            </a:glow>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2" name="Group 38"/>
          <p:cNvGrpSpPr>
            <a:grpSpLocks/>
          </p:cNvGrpSpPr>
          <p:nvPr/>
        </p:nvGrpSpPr>
        <p:grpSpPr bwMode="auto">
          <a:xfrm>
            <a:off x="5957746" y="859771"/>
            <a:ext cx="2073818" cy="760400"/>
            <a:chOff x="4887912" y="947301"/>
            <a:chExt cx="2286000" cy="838200"/>
          </a:xfrm>
        </p:grpSpPr>
        <p:sp>
          <p:nvSpPr>
            <p:cNvPr id="28" name="Oval Callout 27"/>
            <p:cNvSpPr/>
            <p:nvPr/>
          </p:nvSpPr>
          <p:spPr bwMode="auto">
            <a:xfrm>
              <a:off x="4887912" y="947301"/>
              <a:ext cx="2286000" cy="838200"/>
            </a:xfrm>
            <a:prstGeom prst="wedgeEllipseCallout">
              <a:avLst>
                <a:gd name="adj1" fmla="val -30382"/>
                <a:gd name="adj2" fmla="val 93535"/>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7230" name="TextBox 28"/>
            <p:cNvSpPr txBox="1">
              <a:spLocks noChangeArrowheads="1"/>
            </p:cNvSpPr>
            <p:nvPr/>
          </p:nvSpPr>
          <p:spPr bwMode="auto">
            <a:xfrm>
              <a:off x="5268912" y="1188600"/>
              <a:ext cx="1523999"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Ser, Thr, Tyr</a:t>
              </a:r>
            </a:p>
          </p:txBody>
        </p:sp>
      </p:grpSp>
      <p:grpSp>
        <p:nvGrpSpPr>
          <p:cNvPr id="3" name="Group 39"/>
          <p:cNvGrpSpPr>
            <a:grpSpLocks/>
          </p:cNvGrpSpPr>
          <p:nvPr/>
        </p:nvGrpSpPr>
        <p:grpSpPr bwMode="auto">
          <a:xfrm>
            <a:off x="6856401" y="2184710"/>
            <a:ext cx="1866436" cy="553018"/>
            <a:chOff x="5802312" y="2636837"/>
            <a:chExt cx="2057400" cy="609600"/>
          </a:xfrm>
        </p:grpSpPr>
        <p:sp>
          <p:nvSpPr>
            <p:cNvPr id="30" name="Oval Callout 29"/>
            <p:cNvSpPr/>
            <p:nvPr/>
          </p:nvSpPr>
          <p:spPr bwMode="auto">
            <a:xfrm>
              <a:off x="5802312" y="2636837"/>
              <a:ext cx="1981200" cy="609600"/>
            </a:xfrm>
            <a:prstGeom prst="wedgeEllipseCallout">
              <a:avLst>
                <a:gd name="adj1" fmla="val -51867"/>
                <a:gd name="adj2" fmla="val 132328"/>
              </a:avLst>
            </a:prstGeom>
            <a:gradFill flip="none" rotWithShape="1">
              <a:gsLst>
                <a:gs pos="0">
                  <a:srgbClr val="F709C4">
                    <a:tint val="66000"/>
                    <a:satMod val="160000"/>
                  </a:srgbClr>
                </a:gs>
                <a:gs pos="50000">
                  <a:srgbClr val="F709C4">
                    <a:tint val="44500"/>
                    <a:satMod val="160000"/>
                  </a:srgbClr>
                </a:gs>
                <a:gs pos="100000">
                  <a:srgbClr val="F709C4">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7226" name="TextBox 30"/>
            <p:cNvSpPr txBox="1">
              <a:spLocks noChangeArrowheads="1"/>
            </p:cNvSpPr>
            <p:nvPr/>
          </p:nvSpPr>
          <p:spPr bwMode="auto">
            <a:xfrm>
              <a:off x="6030912" y="2755482"/>
              <a:ext cx="18288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Asn, Ser, Thr</a:t>
              </a:r>
              <a:endParaRPr lang="en-IN" altLang="en-US" sz="1452" b="1">
                <a:solidFill>
                  <a:schemeClr val="tx1"/>
                </a:solidFill>
              </a:endParaRPr>
            </a:p>
          </p:txBody>
        </p:sp>
      </p:grpSp>
      <p:grpSp>
        <p:nvGrpSpPr>
          <p:cNvPr id="4" name="Group 40"/>
          <p:cNvGrpSpPr>
            <a:grpSpLocks/>
          </p:cNvGrpSpPr>
          <p:nvPr/>
        </p:nvGrpSpPr>
        <p:grpSpPr bwMode="auto">
          <a:xfrm>
            <a:off x="6165129" y="3429001"/>
            <a:ext cx="1880837" cy="553018"/>
            <a:chOff x="5116512" y="3779837"/>
            <a:chExt cx="2073166" cy="609600"/>
          </a:xfrm>
        </p:grpSpPr>
        <p:sp>
          <p:nvSpPr>
            <p:cNvPr id="32" name="Oval Callout 31"/>
            <p:cNvSpPr/>
            <p:nvPr/>
          </p:nvSpPr>
          <p:spPr bwMode="auto">
            <a:xfrm>
              <a:off x="5116512" y="3779837"/>
              <a:ext cx="1981200" cy="609600"/>
            </a:xfrm>
            <a:prstGeom prst="wedgeEllipseCallout">
              <a:avLst>
                <a:gd name="adj1" fmla="val -57437"/>
                <a:gd name="adj2" fmla="val 8060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7222" name="TextBox 32"/>
            <p:cNvSpPr txBox="1">
              <a:spLocks noChangeArrowheads="1"/>
            </p:cNvSpPr>
            <p:nvPr/>
          </p:nvSpPr>
          <p:spPr bwMode="auto">
            <a:xfrm>
              <a:off x="5360878" y="3916471"/>
              <a:ext cx="18288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Asn, Gln, Lys </a:t>
              </a:r>
              <a:endParaRPr lang="en-IN" altLang="en-US" sz="1452" b="1">
                <a:solidFill>
                  <a:schemeClr val="tx1"/>
                </a:solidFill>
              </a:endParaRPr>
            </a:p>
          </p:txBody>
        </p:sp>
      </p:grpSp>
      <p:grpSp>
        <p:nvGrpSpPr>
          <p:cNvPr id="5" name="Group 41"/>
          <p:cNvGrpSpPr>
            <a:grpSpLocks/>
          </p:cNvGrpSpPr>
          <p:nvPr/>
        </p:nvGrpSpPr>
        <p:grpSpPr bwMode="auto">
          <a:xfrm>
            <a:off x="3123529" y="2737728"/>
            <a:ext cx="1797309" cy="553018"/>
            <a:chOff x="1763712" y="3017837"/>
            <a:chExt cx="1981200" cy="609600"/>
          </a:xfrm>
        </p:grpSpPr>
        <p:sp>
          <p:nvSpPr>
            <p:cNvPr id="34" name="Oval Callout 33"/>
            <p:cNvSpPr/>
            <p:nvPr/>
          </p:nvSpPr>
          <p:spPr bwMode="auto">
            <a:xfrm>
              <a:off x="1763712" y="3017837"/>
              <a:ext cx="1981200" cy="609600"/>
            </a:xfrm>
            <a:prstGeom prst="wedgeEllipseCallout">
              <a:avLst>
                <a:gd name="adj1" fmla="val 46807"/>
                <a:gd name="adj2" fmla="val 106466"/>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7218" name="TextBox 36"/>
            <p:cNvSpPr txBox="1">
              <a:spLocks noChangeArrowheads="1"/>
            </p:cNvSpPr>
            <p:nvPr/>
          </p:nvSpPr>
          <p:spPr bwMode="auto">
            <a:xfrm>
              <a:off x="2220912" y="3136482"/>
              <a:ext cx="11430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Lys, Arg</a:t>
              </a:r>
              <a:endParaRPr lang="en-IN" altLang="en-US" sz="1452" b="1">
                <a:solidFill>
                  <a:schemeClr val="tx1"/>
                </a:solidFill>
              </a:endParaRPr>
            </a:p>
          </p:txBody>
        </p:sp>
      </p:grpSp>
      <p:grpSp>
        <p:nvGrpSpPr>
          <p:cNvPr id="6" name="Group 42"/>
          <p:cNvGrpSpPr>
            <a:grpSpLocks/>
          </p:cNvGrpSpPr>
          <p:nvPr/>
        </p:nvGrpSpPr>
        <p:grpSpPr bwMode="auto">
          <a:xfrm>
            <a:off x="3330910" y="1286056"/>
            <a:ext cx="1797309" cy="553018"/>
            <a:chOff x="1992312" y="1417637"/>
            <a:chExt cx="1981200" cy="609600"/>
          </a:xfrm>
        </p:grpSpPr>
        <p:sp>
          <p:nvSpPr>
            <p:cNvPr id="35" name="Oval Callout 34"/>
            <p:cNvSpPr/>
            <p:nvPr/>
          </p:nvSpPr>
          <p:spPr bwMode="auto">
            <a:xfrm>
              <a:off x="1992312" y="1417637"/>
              <a:ext cx="1981200" cy="609600"/>
            </a:xfrm>
            <a:prstGeom prst="wedgeEllipseCallout">
              <a:avLst>
                <a:gd name="adj1" fmla="val 46807"/>
                <a:gd name="adj2" fmla="val 106466"/>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7214" name="TextBox 37"/>
            <p:cNvSpPr txBox="1">
              <a:spLocks noChangeArrowheads="1"/>
            </p:cNvSpPr>
            <p:nvPr/>
          </p:nvSpPr>
          <p:spPr bwMode="auto">
            <a:xfrm>
              <a:off x="2373312" y="1525370"/>
              <a:ext cx="11430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Pro, Lys</a:t>
              </a:r>
              <a:endParaRPr lang="en-IN" altLang="en-US" sz="1452" b="1">
                <a:solidFill>
                  <a:schemeClr val="tx1"/>
                </a:solidFill>
              </a:endParaRPr>
            </a:p>
          </p:txBody>
        </p:sp>
      </p:grpSp>
    </p:spTree>
    <p:extLst>
      <p:ext uri="{BB962C8B-B14F-4D97-AF65-F5344CB8AC3E}">
        <p14:creationId xmlns:p14="http://schemas.microsoft.com/office/powerpoint/2010/main" val="154548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blinds(horizontal)">
                                      <p:cBhvr>
                                        <p:cTn id="7" dur="500"/>
                                        <p:tgtEl>
                                          <p:spTgt spid="6166"/>
                                        </p:tgtEl>
                                      </p:cBhvr>
                                    </p:animEffect>
                                  </p:childTnLst>
                                </p:cTn>
                              </p:par>
                              <p:par>
                                <p:cTn id="8" presetID="3"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linds(horizontal)">
                                      <p:cBhvr>
                                        <p:cTn id="10" dur="500"/>
                                        <p:tgtEl>
                                          <p:spTgt spid="1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1" presetClass="exit" presetSubtype="0" fill="hold"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3" presetClass="entr" presetSubtype="1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1" presetClass="exit" presetSubtype="0" fill="hold"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3" presetClass="entr" presetSubtype="1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3" presetClass="entr" presetSubtype="1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par>
                                <p:cTn id="53" presetID="1" presetClass="exit" presetSubtype="0" fill="hold" nodeType="withEffect">
                                  <p:stCondLst>
                                    <p:cond delay="0"/>
                                  </p:stCondLst>
                                  <p:childTnLst>
                                    <p:set>
                                      <p:cBhvr>
                                        <p:cTn id="54" dur="1" fill="hold">
                                          <p:stCondLst>
                                            <p:cond delay="0"/>
                                          </p:stCondLst>
                                        </p:cTn>
                                        <p:tgtEl>
                                          <p:spTgt spid="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3" presetClass="entr" presetSubtype="1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linds(horizontal)">
                                      <p:cBhvr>
                                        <p:cTn id="61" dur="500"/>
                                        <p:tgtEl>
                                          <p:spTgt spid="27"/>
                                        </p:tgtEl>
                                      </p:cBhvr>
                                    </p:animEffect>
                                  </p:childTnLst>
                                </p:cTn>
                              </p:par>
                              <p:par>
                                <p:cTn id="62" presetID="3" presetClass="entr" presetSubtype="1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linds(horizontal)">
                                      <p:cBhvr>
                                        <p:cTn id="64" dur="500"/>
                                        <p:tgtEl>
                                          <p:spTgt spid="6"/>
                                        </p:tgtEl>
                                      </p:cBhvr>
                                    </p:animEffect>
                                  </p:childTnLst>
                                </p:cTn>
                              </p:par>
                              <p:par>
                                <p:cTn id="65" presetID="1" presetClass="exit" presetSubtype="0" fill="hold" nodeType="withEffect">
                                  <p:stCondLst>
                                    <p:cond delay="0"/>
                                  </p:stCondLst>
                                  <p:childTnLst>
                                    <p:set>
                                      <p:cBhvr>
                                        <p:cTn id="66" dur="1" fill="hold">
                                          <p:stCondLst>
                                            <p:cond delay="0"/>
                                          </p:stCondLst>
                                        </p:cTn>
                                        <p:tgtEl>
                                          <p:spTgt spid="5"/>
                                        </p:tgtEl>
                                        <p:attrNameLst>
                                          <p:attrName>style.visibility</p:attrName>
                                        </p:attrNameLst>
                                      </p:cBhvr>
                                      <p:to>
                                        <p:strVal val="hidden"/>
                                      </p:to>
                                    </p:set>
                                  </p:childTnLst>
                                </p:cTn>
                              </p:par>
                            </p:childTnLst>
                          </p:cTn>
                        </p:par>
                        <p:par>
                          <p:cTn id="67" fill="hold" nodeType="afterGroup">
                            <p:stCondLst>
                              <p:cond delay="500"/>
                            </p:stCondLst>
                            <p:childTnLst>
                              <p:par>
                                <p:cTn id="68" presetID="10" presetClass="exit" presetSubtype="0" fill="hold" nodeType="afterEffect">
                                  <p:stCondLst>
                                    <p:cond delay="0"/>
                                  </p:stCondLst>
                                  <p:childTnLst>
                                    <p:animEffect transition="out" filter="fade">
                                      <p:cBhvr>
                                        <p:cTn id="69" dur="3000"/>
                                        <p:tgtEl>
                                          <p:spTgt spid="27"/>
                                        </p:tgtEl>
                                      </p:cBhvr>
                                    </p:animEffect>
                                    <p:set>
                                      <p:cBhvr>
                                        <p:cTn id="70" dur="1" fill="hold">
                                          <p:stCondLst>
                                            <p:cond delay="2999"/>
                                          </p:stCondLst>
                                        </p:cTn>
                                        <p:tgtEl>
                                          <p:spTgt spid="2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3000"/>
                                        <p:tgtEl>
                                          <p:spTgt spid="6"/>
                                        </p:tgtEl>
                                      </p:cBhvr>
                                    </p:animEffect>
                                    <p:set>
                                      <p:cBhvr>
                                        <p:cTn id="73"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2" name="Rectangle 62"/>
          <p:cNvSpPr>
            <a:spLocks noChangeArrowheads="1"/>
          </p:cNvSpPr>
          <p:nvPr/>
        </p:nvSpPr>
        <p:spPr bwMode="auto">
          <a:xfrm>
            <a:off x="2498103" y="424206"/>
            <a:ext cx="8248454" cy="504334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6154" name="TextBox 306"/>
          <p:cNvSpPr txBox="1">
            <a:spLocks noChangeArrowheads="1"/>
          </p:cNvSpPr>
          <p:nvPr/>
        </p:nvSpPr>
        <p:spPr bwMode="auto">
          <a:xfrm>
            <a:off x="2847020" y="733038"/>
            <a:ext cx="4078508"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Process of post-translational modification</a:t>
            </a:r>
            <a:endParaRPr lang="en-IN" altLang="en-US" sz="1452" b="1">
              <a:solidFill>
                <a:schemeClr val="tx1"/>
              </a:solidFill>
            </a:endParaRPr>
          </a:p>
        </p:txBody>
      </p:sp>
      <p:sp>
        <p:nvSpPr>
          <p:cNvPr id="6155" name="Oval 90"/>
          <p:cNvSpPr>
            <a:spLocks noChangeArrowheads="1"/>
          </p:cNvSpPr>
          <p:nvPr/>
        </p:nvSpPr>
        <p:spPr bwMode="auto">
          <a:xfrm>
            <a:off x="4160438" y="2356088"/>
            <a:ext cx="6068797" cy="2557709"/>
          </a:xfrm>
          <a:prstGeom prst="ellipse">
            <a:avLst/>
          </a:prstGeom>
          <a:solidFill>
            <a:srgbClr val="FFC000">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92" name="Rounded Rectangle 91"/>
          <p:cNvSpPr/>
          <p:nvPr/>
        </p:nvSpPr>
        <p:spPr bwMode="auto">
          <a:xfrm rot="5400000">
            <a:off x="6055478" y="2110810"/>
            <a:ext cx="829527" cy="13825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r="100000" b="100000"/>
            </a:path>
            <a:tileRect l="-100000" t="-100000"/>
          </a:gradFill>
          <a:ln w="9525" cap="flat" cmpd="sng" algn="ctr">
            <a:solidFill>
              <a:schemeClr val="bg1">
                <a:lumMod val="65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3" name="Rounded Rectangle 92"/>
          <p:cNvSpPr/>
          <p:nvPr/>
        </p:nvSpPr>
        <p:spPr bwMode="auto">
          <a:xfrm rot="5400000">
            <a:off x="6484544" y="2094122"/>
            <a:ext cx="829527" cy="13825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r="100000" b="100000"/>
            </a:path>
            <a:tileRect l="-100000" t="-100000"/>
          </a:gradFill>
          <a:ln w="9525" cap="flat" cmpd="sng" algn="ctr">
            <a:solidFill>
              <a:schemeClr val="bg1">
                <a:lumMod val="65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6162" name="TextBox 93"/>
          <p:cNvSpPr txBox="1">
            <a:spLocks noChangeArrowheads="1"/>
          </p:cNvSpPr>
          <p:nvPr/>
        </p:nvSpPr>
        <p:spPr bwMode="auto">
          <a:xfrm>
            <a:off x="2847020" y="1693619"/>
            <a:ext cx="13825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rgbClr val="D60093"/>
                </a:solidFill>
              </a:rPr>
              <a:t>Cytosol</a:t>
            </a:r>
            <a:endParaRPr lang="en-IN" altLang="en-US" sz="1270" b="1">
              <a:solidFill>
                <a:srgbClr val="D60093"/>
              </a:solidFill>
            </a:endParaRPr>
          </a:p>
        </p:txBody>
      </p:sp>
      <p:sp>
        <p:nvSpPr>
          <p:cNvPr id="6163" name="TextBox 94"/>
          <p:cNvSpPr txBox="1">
            <a:spLocks noChangeArrowheads="1"/>
          </p:cNvSpPr>
          <p:nvPr/>
        </p:nvSpPr>
        <p:spPr bwMode="auto">
          <a:xfrm>
            <a:off x="2916147" y="2733408"/>
            <a:ext cx="1244291"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rgbClr val="D60093"/>
                </a:solidFill>
              </a:rPr>
              <a:t>Endoplasmic reticulum (ER)</a:t>
            </a:r>
            <a:endParaRPr lang="en-IN" altLang="en-US" sz="1270" b="1">
              <a:solidFill>
                <a:srgbClr val="D60093"/>
              </a:solidFill>
            </a:endParaRPr>
          </a:p>
        </p:txBody>
      </p:sp>
      <p:grpSp>
        <p:nvGrpSpPr>
          <p:cNvPr id="2" name="Group 64"/>
          <p:cNvGrpSpPr>
            <a:grpSpLocks/>
          </p:cNvGrpSpPr>
          <p:nvPr/>
        </p:nvGrpSpPr>
        <p:grpSpPr bwMode="auto">
          <a:xfrm>
            <a:off x="4367820" y="1121879"/>
            <a:ext cx="416203" cy="502612"/>
            <a:chOff x="1624581" y="1955028"/>
            <a:chExt cx="459107" cy="553638"/>
          </a:xfrm>
        </p:grpSpPr>
        <p:sp>
          <p:nvSpPr>
            <p:cNvPr id="96" name="Chord 95"/>
            <p:cNvSpPr/>
            <p:nvPr/>
          </p:nvSpPr>
          <p:spPr bwMode="auto">
            <a:xfrm rot="6658176">
              <a:off x="1602228" y="1982298"/>
              <a:ext cx="508730" cy="454190"/>
            </a:xfrm>
            <a:prstGeom prst="chord">
              <a:avLst>
                <a:gd name="adj1" fmla="val 2700000"/>
                <a:gd name="adj2" fmla="val 15964162"/>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7" name="Chord 96"/>
            <p:cNvSpPr/>
            <p:nvPr/>
          </p:nvSpPr>
          <p:spPr bwMode="auto">
            <a:xfrm rot="17315554">
              <a:off x="1592876" y="2039421"/>
              <a:ext cx="500950" cy="437540"/>
            </a:xfrm>
            <a:prstGeom prst="chord">
              <a:avLst>
                <a:gd name="adj1" fmla="val 5187001"/>
                <a:gd name="adj2" fmla="val 13747145"/>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cxnSp>
        <p:nvCxnSpPr>
          <p:cNvPr id="5152" name="Straight Arrow Connector 101"/>
          <p:cNvCxnSpPr>
            <a:cxnSpLocks noChangeShapeType="1"/>
          </p:cNvCxnSpPr>
          <p:nvPr/>
        </p:nvCxnSpPr>
        <p:spPr bwMode="auto">
          <a:xfrm flipV="1">
            <a:off x="6234255" y="3079043"/>
            <a:ext cx="1313418" cy="4147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53" name="Straight Arrow Connector 102"/>
          <p:cNvCxnSpPr>
            <a:cxnSpLocks noChangeShapeType="1"/>
          </p:cNvCxnSpPr>
          <p:nvPr/>
        </p:nvCxnSpPr>
        <p:spPr bwMode="auto">
          <a:xfrm>
            <a:off x="6274580" y="3591738"/>
            <a:ext cx="1342221"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54" name="Straight Arrow Connector 103"/>
          <p:cNvCxnSpPr>
            <a:cxnSpLocks noChangeShapeType="1"/>
          </p:cNvCxnSpPr>
          <p:nvPr/>
        </p:nvCxnSpPr>
        <p:spPr bwMode="auto">
          <a:xfrm>
            <a:off x="6219854" y="3672386"/>
            <a:ext cx="1244291" cy="55301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 name="Group 115"/>
          <p:cNvGrpSpPr>
            <a:grpSpLocks/>
          </p:cNvGrpSpPr>
          <p:nvPr/>
        </p:nvGrpSpPr>
        <p:grpSpPr bwMode="auto">
          <a:xfrm>
            <a:off x="7711851" y="2569231"/>
            <a:ext cx="1451672" cy="648068"/>
            <a:chOff x="6821814" y="2989263"/>
            <a:chExt cx="1600200" cy="714374"/>
          </a:xfrm>
        </p:grpSpPr>
        <p:sp>
          <p:nvSpPr>
            <p:cNvPr id="6241" name="Freeform 104"/>
            <p:cNvSpPr>
              <a:spLocks noChangeArrowheads="1"/>
            </p:cNvSpPr>
            <p:nvPr/>
          </p:nvSpPr>
          <p:spPr bwMode="auto">
            <a:xfrm>
              <a:off x="6821814" y="3141663"/>
              <a:ext cx="1600200" cy="561974"/>
            </a:xfrm>
            <a:custGeom>
              <a:avLst/>
              <a:gdLst>
                <a:gd name="T0" fmla="*/ 0 w 1923393"/>
                <a:gd name="T1" fmla="*/ 924 h 1035269"/>
                <a:gd name="T2" fmla="*/ 10847 w 1923393"/>
                <a:gd name="T3" fmla="*/ 813 h 1035269"/>
                <a:gd name="T4" fmla="*/ 13559 w 1923393"/>
                <a:gd name="T5" fmla="*/ 433 h 1035269"/>
                <a:gd name="T6" fmla="*/ 17174 w 1923393"/>
                <a:gd name="T7" fmla="*/ 30 h 1035269"/>
                <a:gd name="T8" fmla="*/ 19886 w 1923393"/>
                <a:gd name="T9" fmla="*/ 611 h 1035269"/>
                <a:gd name="T10" fmla="*/ 33443 w 1923393"/>
                <a:gd name="T11" fmla="*/ 522 h 1035269"/>
                <a:gd name="T12" fmla="*/ 18981 w 1923393"/>
                <a:gd name="T13" fmla="*/ 1059 h 1035269"/>
                <a:gd name="T14" fmla="*/ 16270 w 1923393"/>
                <a:gd name="T15" fmla="*/ 1439 h 1035269"/>
                <a:gd name="T16" fmla="*/ 30732 w 1923393"/>
                <a:gd name="T17" fmla="*/ 1238 h 1035269"/>
                <a:gd name="T18" fmla="*/ 47003 w 1923393"/>
                <a:gd name="T19" fmla="*/ 1282 h 1035269"/>
                <a:gd name="T20" fmla="*/ 67791 w 1923393"/>
                <a:gd name="T21" fmla="*/ 1260 h 1035269"/>
                <a:gd name="T22" fmla="*/ 89485 w 1923393"/>
                <a:gd name="T23" fmla="*/ 1327 h 1035269"/>
                <a:gd name="T24" fmla="*/ 103947 w 1923393"/>
                <a:gd name="T25" fmla="*/ 1037 h 1035269"/>
                <a:gd name="T26" fmla="*/ 110274 w 1923393"/>
                <a:gd name="T27" fmla="*/ 1327 h 1035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3393"/>
                <a:gd name="T43" fmla="*/ 0 h 1035269"/>
                <a:gd name="T44" fmla="*/ 1923393 w 1923393"/>
                <a:gd name="T45" fmla="*/ 1035269 h 1035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3393" h="1035269">
                  <a:moveTo>
                    <a:pt x="0" y="651642"/>
                  </a:moveTo>
                  <a:cubicBezTo>
                    <a:pt x="74886" y="641131"/>
                    <a:pt x="149772" y="630621"/>
                    <a:pt x="189186" y="572814"/>
                  </a:cubicBezTo>
                  <a:cubicBezTo>
                    <a:pt x="228600" y="515007"/>
                    <a:pt x="218090" y="396765"/>
                    <a:pt x="236483" y="304800"/>
                  </a:cubicBezTo>
                  <a:cubicBezTo>
                    <a:pt x="254876" y="212835"/>
                    <a:pt x="281152" y="0"/>
                    <a:pt x="299545" y="21021"/>
                  </a:cubicBezTo>
                  <a:cubicBezTo>
                    <a:pt x="317938" y="42042"/>
                    <a:pt x="299545" y="373117"/>
                    <a:pt x="346841" y="430924"/>
                  </a:cubicBezTo>
                  <a:cubicBezTo>
                    <a:pt x="394137" y="488731"/>
                    <a:pt x="585951" y="315310"/>
                    <a:pt x="583324" y="367862"/>
                  </a:cubicBezTo>
                  <a:cubicBezTo>
                    <a:pt x="580697" y="420414"/>
                    <a:pt x="381000" y="638504"/>
                    <a:pt x="331076" y="746235"/>
                  </a:cubicBezTo>
                  <a:cubicBezTo>
                    <a:pt x="281152" y="853966"/>
                    <a:pt x="249620" y="993227"/>
                    <a:pt x="283779" y="1014248"/>
                  </a:cubicBezTo>
                  <a:cubicBezTo>
                    <a:pt x="317938" y="1035269"/>
                    <a:pt x="446690" y="890752"/>
                    <a:pt x="536028" y="872359"/>
                  </a:cubicBezTo>
                  <a:cubicBezTo>
                    <a:pt x="625366" y="853966"/>
                    <a:pt x="712076" y="901263"/>
                    <a:pt x="819807" y="903890"/>
                  </a:cubicBezTo>
                  <a:cubicBezTo>
                    <a:pt x="927538" y="906518"/>
                    <a:pt x="1058918" y="882869"/>
                    <a:pt x="1182414" y="888124"/>
                  </a:cubicBezTo>
                  <a:cubicBezTo>
                    <a:pt x="1305911" y="893379"/>
                    <a:pt x="1455683" y="961697"/>
                    <a:pt x="1560786" y="935421"/>
                  </a:cubicBezTo>
                  <a:cubicBezTo>
                    <a:pt x="1665889" y="909145"/>
                    <a:pt x="1752601" y="730469"/>
                    <a:pt x="1813035" y="730469"/>
                  </a:cubicBezTo>
                  <a:cubicBezTo>
                    <a:pt x="1873469" y="730469"/>
                    <a:pt x="1898431" y="832945"/>
                    <a:pt x="1923393" y="935421"/>
                  </a:cubicBezTo>
                </a:path>
              </a:pathLst>
            </a:cu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nvGrpSpPr>
            <p:cNvPr id="6242" name="Group 105"/>
            <p:cNvGrpSpPr>
              <a:grpSpLocks/>
            </p:cNvGrpSpPr>
            <p:nvPr/>
          </p:nvGrpSpPr>
          <p:grpSpPr bwMode="auto">
            <a:xfrm>
              <a:off x="7554912" y="3294063"/>
              <a:ext cx="228600" cy="381000"/>
              <a:chOff x="6259512" y="4678471"/>
              <a:chExt cx="228600" cy="381000"/>
            </a:xfrm>
          </p:grpSpPr>
          <p:sp>
            <p:nvSpPr>
              <p:cNvPr id="107" name="Oval 106"/>
              <p:cNvSpPr/>
              <p:nvPr/>
            </p:nvSpPr>
            <p:spPr bwMode="auto">
              <a:xfrm>
                <a:off x="6259839" y="4678471"/>
                <a:ext cx="228600" cy="228599"/>
              </a:xfrm>
              <a:prstGeom prst="ellipse">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a:lstStyle/>
              <a:p>
                <a:pPr algn="ctr" hangingPunct="0">
                  <a:lnSpc>
                    <a:spcPct val="60000"/>
                  </a:lnSpc>
                  <a:buClr>
                    <a:srgbClr val="000000"/>
                  </a:buClr>
                  <a:buSzPct val="45000"/>
                  <a:buFont typeface="Wingdings" charset="2"/>
                  <a:buNone/>
                  <a:defRPr/>
                </a:pPr>
                <a:r>
                  <a:rPr lang="en-US" sz="1270" b="1" dirty="0">
                    <a:latin typeface="Arial" charset="0"/>
                  </a:rPr>
                  <a:t>P</a:t>
                </a:r>
                <a:endParaRPr lang="en-IN" sz="1270" b="1" dirty="0">
                  <a:latin typeface="Arial" charset="0"/>
                </a:endParaRPr>
              </a:p>
            </p:txBody>
          </p:sp>
          <p:cxnSp>
            <p:nvCxnSpPr>
              <p:cNvPr id="6247" name="Straight Connector 107"/>
              <p:cNvCxnSpPr>
                <a:cxnSpLocks noChangeShapeType="1"/>
              </p:cNvCxnSpPr>
              <p:nvPr/>
            </p:nvCxnSpPr>
            <p:spPr bwMode="auto">
              <a:xfrm rot="16200000" flipH="1">
                <a:off x="6313378" y="4983271"/>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6243" name="Group 108"/>
            <p:cNvGrpSpPr>
              <a:grpSpLocks/>
            </p:cNvGrpSpPr>
            <p:nvPr/>
          </p:nvGrpSpPr>
          <p:grpSpPr bwMode="auto">
            <a:xfrm>
              <a:off x="7069137" y="2989263"/>
              <a:ext cx="228600" cy="381000"/>
              <a:chOff x="6259512" y="4678471"/>
              <a:chExt cx="228600" cy="381000"/>
            </a:xfrm>
          </p:grpSpPr>
          <p:sp>
            <p:nvSpPr>
              <p:cNvPr id="110" name="Oval 109"/>
              <p:cNvSpPr/>
              <p:nvPr/>
            </p:nvSpPr>
            <p:spPr bwMode="auto">
              <a:xfrm>
                <a:off x="6259839" y="4678471"/>
                <a:ext cx="228600" cy="228599"/>
              </a:xfrm>
              <a:prstGeom prst="ellipse">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a:lstStyle/>
              <a:p>
                <a:pPr algn="ctr" hangingPunct="0">
                  <a:lnSpc>
                    <a:spcPct val="60000"/>
                  </a:lnSpc>
                  <a:buClr>
                    <a:srgbClr val="000000"/>
                  </a:buClr>
                  <a:buSzPct val="45000"/>
                  <a:buFont typeface="Wingdings" charset="2"/>
                  <a:buNone/>
                  <a:defRPr/>
                </a:pPr>
                <a:r>
                  <a:rPr lang="en-US" sz="1270" b="1" dirty="0">
                    <a:latin typeface="Arial" charset="0"/>
                  </a:rPr>
                  <a:t>P</a:t>
                </a:r>
                <a:endParaRPr lang="en-IN" sz="1270" b="1" dirty="0">
                  <a:latin typeface="Arial" charset="0"/>
                </a:endParaRPr>
              </a:p>
            </p:txBody>
          </p:sp>
          <p:cxnSp>
            <p:nvCxnSpPr>
              <p:cNvPr id="6245" name="Straight Connector 110"/>
              <p:cNvCxnSpPr>
                <a:cxnSpLocks noChangeShapeType="1"/>
              </p:cNvCxnSpPr>
              <p:nvPr/>
            </p:nvCxnSpPr>
            <p:spPr bwMode="auto">
              <a:xfrm rot="16200000" flipH="1">
                <a:off x="6313378" y="4983271"/>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6" name="Group 118"/>
          <p:cNvGrpSpPr>
            <a:grpSpLocks/>
          </p:cNvGrpSpPr>
          <p:nvPr/>
        </p:nvGrpSpPr>
        <p:grpSpPr bwMode="auto">
          <a:xfrm>
            <a:off x="7536152" y="4075628"/>
            <a:ext cx="1584166" cy="524215"/>
            <a:chOff x="6627811" y="4649788"/>
            <a:chExt cx="1746252" cy="577849"/>
          </a:xfrm>
        </p:grpSpPr>
        <p:sp>
          <p:nvSpPr>
            <p:cNvPr id="6234" name="Freeform 111"/>
            <p:cNvSpPr>
              <a:spLocks noChangeArrowheads="1"/>
            </p:cNvSpPr>
            <p:nvPr/>
          </p:nvSpPr>
          <p:spPr bwMode="auto">
            <a:xfrm>
              <a:off x="6627811" y="4897436"/>
              <a:ext cx="1536701" cy="330201"/>
            </a:xfrm>
            <a:custGeom>
              <a:avLst/>
              <a:gdLst>
                <a:gd name="T0" fmla="*/ 0 w 1923393"/>
                <a:gd name="T1" fmla="*/ 5 h 1035269"/>
                <a:gd name="T2" fmla="*/ 7523 w 1923393"/>
                <a:gd name="T3" fmla="*/ 5 h 1035269"/>
                <a:gd name="T4" fmla="*/ 9403 w 1923393"/>
                <a:gd name="T5" fmla="*/ 3 h 1035269"/>
                <a:gd name="T6" fmla="*/ 11911 w 1923393"/>
                <a:gd name="T7" fmla="*/ 0 h 1035269"/>
                <a:gd name="T8" fmla="*/ 13792 w 1923393"/>
                <a:gd name="T9" fmla="*/ 4 h 1035269"/>
                <a:gd name="T10" fmla="*/ 23195 w 1923393"/>
                <a:gd name="T11" fmla="*/ 3 h 1035269"/>
                <a:gd name="T12" fmla="*/ 13165 w 1923393"/>
                <a:gd name="T13" fmla="*/ 6 h 1035269"/>
                <a:gd name="T14" fmla="*/ 11284 w 1923393"/>
                <a:gd name="T15" fmla="*/ 8 h 1035269"/>
                <a:gd name="T16" fmla="*/ 21314 w 1923393"/>
                <a:gd name="T17" fmla="*/ 7 h 1035269"/>
                <a:gd name="T18" fmla="*/ 32598 w 1923393"/>
                <a:gd name="T19" fmla="*/ 8 h 1035269"/>
                <a:gd name="T20" fmla="*/ 47017 w 1923393"/>
                <a:gd name="T21" fmla="*/ 7 h 1035269"/>
                <a:gd name="T22" fmla="*/ 62063 w 1923393"/>
                <a:gd name="T23" fmla="*/ 8 h 1035269"/>
                <a:gd name="T24" fmla="*/ 72093 w 1923393"/>
                <a:gd name="T25" fmla="*/ 6 h 1035269"/>
                <a:gd name="T26" fmla="*/ 76481 w 1923393"/>
                <a:gd name="T27" fmla="*/ 8 h 1035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3393"/>
                <a:gd name="T43" fmla="*/ 0 h 1035269"/>
                <a:gd name="T44" fmla="*/ 1923393 w 1923393"/>
                <a:gd name="T45" fmla="*/ 1035269 h 1035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3393" h="1035269">
                  <a:moveTo>
                    <a:pt x="0" y="651642"/>
                  </a:moveTo>
                  <a:cubicBezTo>
                    <a:pt x="74886" y="641131"/>
                    <a:pt x="149772" y="630621"/>
                    <a:pt x="189186" y="572814"/>
                  </a:cubicBezTo>
                  <a:cubicBezTo>
                    <a:pt x="228600" y="515007"/>
                    <a:pt x="218090" y="396765"/>
                    <a:pt x="236483" y="304800"/>
                  </a:cubicBezTo>
                  <a:cubicBezTo>
                    <a:pt x="254876" y="212835"/>
                    <a:pt x="281152" y="0"/>
                    <a:pt x="299545" y="21021"/>
                  </a:cubicBezTo>
                  <a:cubicBezTo>
                    <a:pt x="317938" y="42042"/>
                    <a:pt x="299545" y="373117"/>
                    <a:pt x="346841" y="430924"/>
                  </a:cubicBezTo>
                  <a:cubicBezTo>
                    <a:pt x="394137" y="488731"/>
                    <a:pt x="585951" y="315310"/>
                    <a:pt x="583324" y="367862"/>
                  </a:cubicBezTo>
                  <a:cubicBezTo>
                    <a:pt x="580697" y="420414"/>
                    <a:pt x="381000" y="638504"/>
                    <a:pt x="331076" y="746235"/>
                  </a:cubicBezTo>
                  <a:cubicBezTo>
                    <a:pt x="281152" y="853966"/>
                    <a:pt x="249620" y="993227"/>
                    <a:pt x="283779" y="1014248"/>
                  </a:cubicBezTo>
                  <a:cubicBezTo>
                    <a:pt x="317938" y="1035269"/>
                    <a:pt x="446690" y="890752"/>
                    <a:pt x="536028" y="872359"/>
                  </a:cubicBezTo>
                  <a:cubicBezTo>
                    <a:pt x="625366" y="853966"/>
                    <a:pt x="712076" y="901263"/>
                    <a:pt x="819807" y="903890"/>
                  </a:cubicBezTo>
                  <a:cubicBezTo>
                    <a:pt x="927538" y="906518"/>
                    <a:pt x="1058918" y="882869"/>
                    <a:pt x="1182414" y="888124"/>
                  </a:cubicBezTo>
                  <a:cubicBezTo>
                    <a:pt x="1305911" y="893379"/>
                    <a:pt x="1455683" y="961697"/>
                    <a:pt x="1560786" y="935421"/>
                  </a:cubicBezTo>
                  <a:cubicBezTo>
                    <a:pt x="1665889" y="909145"/>
                    <a:pt x="1752601" y="730469"/>
                    <a:pt x="1813035" y="730469"/>
                  </a:cubicBezTo>
                  <a:cubicBezTo>
                    <a:pt x="1873469" y="730469"/>
                    <a:pt x="1898431" y="832945"/>
                    <a:pt x="1923393" y="935421"/>
                  </a:cubicBezTo>
                </a:path>
              </a:pathLst>
            </a:cu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nvGrpSpPr>
            <p:cNvPr id="6235" name="Group 112"/>
            <p:cNvGrpSpPr>
              <a:grpSpLocks/>
            </p:cNvGrpSpPr>
            <p:nvPr/>
          </p:nvGrpSpPr>
          <p:grpSpPr bwMode="auto">
            <a:xfrm>
              <a:off x="6653648" y="4649788"/>
              <a:ext cx="717550" cy="381000"/>
              <a:chOff x="5986242" y="4678471"/>
              <a:chExt cx="717330" cy="381000"/>
            </a:xfrm>
          </p:grpSpPr>
          <p:sp>
            <p:nvSpPr>
              <p:cNvPr id="114" name="Oval 113"/>
              <p:cNvSpPr/>
              <p:nvPr/>
            </p:nvSpPr>
            <p:spPr bwMode="auto">
              <a:xfrm>
                <a:off x="5985805" y="4678471"/>
                <a:ext cx="717331" cy="228599"/>
              </a:xfrm>
              <a:prstGeom prst="ellipse">
                <a:avLst/>
              </a:prstGeom>
              <a:solidFill>
                <a:srgbClr val="FFC000"/>
              </a:solidFill>
              <a:ln w="9525" cap="flat" cmpd="sng" algn="ctr">
                <a:solidFill>
                  <a:schemeClr val="bg1">
                    <a:lumMod val="75000"/>
                  </a:schemeClr>
                </a:solidFill>
                <a:prstDash val="solid"/>
                <a:round/>
                <a:headEnd type="none" w="med" len="med"/>
                <a:tailEnd type="none" w="med" len="med"/>
              </a:ln>
              <a:effectLst/>
            </p:spPr>
            <p:txBody>
              <a:bodyPr/>
              <a:lstStyle/>
              <a:p>
                <a:pPr algn="ctr" hangingPunct="0">
                  <a:lnSpc>
                    <a:spcPct val="60000"/>
                  </a:lnSpc>
                  <a:buClr>
                    <a:srgbClr val="000000"/>
                  </a:buClr>
                  <a:buSzPct val="45000"/>
                  <a:buFont typeface="Wingdings" charset="2"/>
                  <a:buNone/>
                  <a:defRPr/>
                </a:pPr>
                <a:r>
                  <a:rPr lang="en-US" sz="1270" b="1" dirty="0" err="1">
                    <a:latin typeface="Arial" charset="0"/>
                  </a:rPr>
                  <a:t>Glc</a:t>
                </a:r>
                <a:endParaRPr lang="en-IN" sz="1270" b="1" dirty="0">
                  <a:latin typeface="Arial" charset="0"/>
                </a:endParaRPr>
              </a:p>
            </p:txBody>
          </p:sp>
          <p:cxnSp>
            <p:nvCxnSpPr>
              <p:cNvPr id="6240" name="Straight Connector 114"/>
              <p:cNvCxnSpPr>
                <a:cxnSpLocks noChangeShapeType="1"/>
              </p:cNvCxnSpPr>
              <p:nvPr/>
            </p:nvCxnSpPr>
            <p:spPr bwMode="auto">
              <a:xfrm rot="16200000" flipH="1">
                <a:off x="6313378" y="4983271"/>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6236" name="Group 115"/>
            <p:cNvGrpSpPr>
              <a:grpSpLocks/>
            </p:cNvGrpSpPr>
            <p:nvPr/>
          </p:nvGrpSpPr>
          <p:grpSpPr bwMode="auto">
            <a:xfrm>
              <a:off x="7658100" y="4818063"/>
              <a:ext cx="715963" cy="381000"/>
              <a:chOff x="5986242" y="4678471"/>
              <a:chExt cx="717330" cy="381000"/>
            </a:xfrm>
          </p:grpSpPr>
          <p:sp>
            <p:nvSpPr>
              <p:cNvPr id="117" name="Oval 116"/>
              <p:cNvSpPr/>
              <p:nvPr/>
            </p:nvSpPr>
            <p:spPr bwMode="auto">
              <a:xfrm>
                <a:off x="5986241" y="4678471"/>
                <a:ext cx="717331" cy="228599"/>
              </a:xfrm>
              <a:prstGeom prst="ellipse">
                <a:avLst/>
              </a:prstGeom>
              <a:solidFill>
                <a:srgbClr val="FFC000"/>
              </a:solidFill>
              <a:ln w="9525" cap="flat" cmpd="sng" algn="ctr">
                <a:solidFill>
                  <a:schemeClr val="bg1">
                    <a:lumMod val="75000"/>
                  </a:schemeClr>
                </a:solidFill>
                <a:prstDash val="solid"/>
                <a:round/>
                <a:headEnd type="none" w="med" len="med"/>
                <a:tailEnd type="none" w="med" len="med"/>
              </a:ln>
              <a:effectLst/>
            </p:spPr>
            <p:txBody>
              <a:bodyPr/>
              <a:lstStyle/>
              <a:p>
                <a:pPr algn="ctr" hangingPunct="0">
                  <a:lnSpc>
                    <a:spcPct val="60000"/>
                  </a:lnSpc>
                  <a:buClr>
                    <a:srgbClr val="000000"/>
                  </a:buClr>
                  <a:buSzPct val="45000"/>
                  <a:buFont typeface="Wingdings" charset="2"/>
                  <a:buNone/>
                  <a:defRPr/>
                </a:pPr>
                <a:r>
                  <a:rPr lang="en-US" sz="1270" b="1" dirty="0" err="1">
                    <a:latin typeface="Arial" charset="0"/>
                  </a:rPr>
                  <a:t>Glc</a:t>
                </a:r>
                <a:endParaRPr lang="en-IN" sz="1270" b="1" dirty="0">
                  <a:latin typeface="Arial" charset="0"/>
                </a:endParaRPr>
              </a:p>
            </p:txBody>
          </p:sp>
          <p:cxnSp>
            <p:nvCxnSpPr>
              <p:cNvPr id="6238" name="Straight Connector 117"/>
              <p:cNvCxnSpPr>
                <a:cxnSpLocks noChangeShapeType="1"/>
              </p:cNvCxnSpPr>
              <p:nvPr/>
            </p:nvCxnSpPr>
            <p:spPr bwMode="auto">
              <a:xfrm rot="16200000" flipH="1">
                <a:off x="6313378" y="4983271"/>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9" name="Group 117"/>
          <p:cNvGrpSpPr>
            <a:grpSpLocks/>
          </p:cNvGrpSpPr>
          <p:nvPr/>
        </p:nvGrpSpPr>
        <p:grpSpPr bwMode="auto">
          <a:xfrm>
            <a:off x="7685928" y="3493808"/>
            <a:ext cx="1659054" cy="371559"/>
            <a:chOff x="6792912" y="4008437"/>
            <a:chExt cx="1828800" cy="409902"/>
          </a:xfrm>
        </p:grpSpPr>
        <p:sp>
          <p:nvSpPr>
            <p:cNvPr id="6225" name="Freeform 118"/>
            <p:cNvSpPr>
              <a:spLocks noChangeArrowheads="1"/>
            </p:cNvSpPr>
            <p:nvPr/>
          </p:nvSpPr>
          <p:spPr bwMode="auto">
            <a:xfrm>
              <a:off x="6792912" y="4113539"/>
              <a:ext cx="1511299" cy="304800"/>
            </a:xfrm>
            <a:custGeom>
              <a:avLst/>
              <a:gdLst>
                <a:gd name="T0" fmla="*/ 0 w 1923393"/>
                <a:gd name="T1" fmla="*/ 3 h 1035269"/>
                <a:gd name="T2" fmla="*/ 3977 w 1923393"/>
                <a:gd name="T3" fmla="*/ 3 h 1035269"/>
                <a:gd name="T4" fmla="*/ 4971 w 1923393"/>
                <a:gd name="T5" fmla="*/ 1 h 1035269"/>
                <a:gd name="T6" fmla="*/ 6295 w 1923393"/>
                <a:gd name="T7" fmla="*/ 0 h 1035269"/>
                <a:gd name="T8" fmla="*/ 7290 w 1923393"/>
                <a:gd name="T9" fmla="*/ 2 h 1035269"/>
                <a:gd name="T10" fmla="*/ 12261 w 1923393"/>
                <a:gd name="T11" fmla="*/ 2 h 1035269"/>
                <a:gd name="T12" fmla="*/ 6959 w 1923393"/>
                <a:gd name="T13" fmla="*/ 3 h 1035269"/>
                <a:gd name="T14" fmla="*/ 5965 w 1923393"/>
                <a:gd name="T15" fmla="*/ 4 h 1035269"/>
                <a:gd name="T16" fmla="*/ 11266 w 1923393"/>
                <a:gd name="T17" fmla="*/ 4 h 1035269"/>
                <a:gd name="T18" fmla="*/ 17231 w 1923393"/>
                <a:gd name="T19" fmla="*/ 4 h 1035269"/>
                <a:gd name="T20" fmla="*/ 24853 w 1923393"/>
                <a:gd name="T21" fmla="*/ 4 h 1035269"/>
                <a:gd name="T22" fmla="*/ 32806 w 1923393"/>
                <a:gd name="T23" fmla="*/ 4 h 1035269"/>
                <a:gd name="T24" fmla="*/ 38108 w 1923393"/>
                <a:gd name="T25" fmla="*/ 3 h 1035269"/>
                <a:gd name="T26" fmla="*/ 40427 w 1923393"/>
                <a:gd name="T27" fmla="*/ 4 h 1035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3393"/>
                <a:gd name="T43" fmla="*/ 0 h 1035269"/>
                <a:gd name="T44" fmla="*/ 1923393 w 1923393"/>
                <a:gd name="T45" fmla="*/ 1035269 h 10352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3393" h="1035269">
                  <a:moveTo>
                    <a:pt x="0" y="651642"/>
                  </a:moveTo>
                  <a:cubicBezTo>
                    <a:pt x="74886" y="641131"/>
                    <a:pt x="149772" y="630621"/>
                    <a:pt x="189186" y="572814"/>
                  </a:cubicBezTo>
                  <a:cubicBezTo>
                    <a:pt x="228600" y="515007"/>
                    <a:pt x="218090" y="396765"/>
                    <a:pt x="236483" y="304800"/>
                  </a:cubicBezTo>
                  <a:cubicBezTo>
                    <a:pt x="254876" y="212835"/>
                    <a:pt x="281152" y="0"/>
                    <a:pt x="299545" y="21021"/>
                  </a:cubicBezTo>
                  <a:cubicBezTo>
                    <a:pt x="317938" y="42042"/>
                    <a:pt x="299545" y="373117"/>
                    <a:pt x="346841" y="430924"/>
                  </a:cubicBezTo>
                  <a:cubicBezTo>
                    <a:pt x="394137" y="488731"/>
                    <a:pt x="585951" y="315310"/>
                    <a:pt x="583324" y="367862"/>
                  </a:cubicBezTo>
                  <a:cubicBezTo>
                    <a:pt x="580697" y="420414"/>
                    <a:pt x="381000" y="638504"/>
                    <a:pt x="331076" y="746235"/>
                  </a:cubicBezTo>
                  <a:cubicBezTo>
                    <a:pt x="281152" y="853966"/>
                    <a:pt x="249620" y="993227"/>
                    <a:pt x="283779" y="1014248"/>
                  </a:cubicBezTo>
                  <a:cubicBezTo>
                    <a:pt x="317938" y="1035269"/>
                    <a:pt x="446690" y="890752"/>
                    <a:pt x="536028" y="872359"/>
                  </a:cubicBezTo>
                  <a:cubicBezTo>
                    <a:pt x="625366" y="853966"/>
                    <a:pt x="712076" y="901263"/>
                    <a:pt x="819807" y="903890"/>
                  </a:cubicBezTo>
                  <a:cubicBezTo>
                    <a:pt x="927538" y="906518"/>
                    <a:pt x="1058918" y="882869"/>
                    <a:pt x="1182414" y="888124"/>
                  </a:cubicBezTo>
                  <a:cubicBezTo>
                    <a:pt x="1305911" y="893379"/>
                    <a:pt x="1455683" y="961697"/>
                    <a:pt x="1560786" y="935421"/>
                  </a:cubicBezTo>
                  <a:cubicBezTo>
                    <a:pt x="1665889" y="909145"/>
                    <a:pt x="1752601" y="730469"/>
                    <a:pt x="1813035" y="730469"/>
                  </a:cubicBezTo>
                  <a:cubicBezTo>
                    <a:pt x="1873469" y="730469"/>
                    <a:pt x="1898431" y="832945"/>
                    <a:pt x="1923393" y="935421"/>
                  </a:cubicBezTo>
                </a:path>
              </a:pathLst>
            </a:cu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nvGrpSpPr>
            <p:cNvPr id="6226" name="Group 119"/>
            <p:cNvGrpSpPr>
              <a:grpSpLocks/>
            </p:cNvGrpSpPr>
            <p:nvPr/>
          </p:nvGrpSpPr>
          <p:grpSpPr bwMode="auto">
            <a:xfrm>
              <a:off x="8024812" y="4008437"/>
              <a:ext cx="596900" cy="304800"/>
              <a:chOff x="6183312" y="5151437"/>
              <a:chExt cx="596464" cy="304800"/>
            </a:xfrm>
          </p:grpSpPr>
          <p:cxnSp>
            <p:nvCxnSpPr>
              <p:cNvPr id="6231" name="Straight Connector 120"/>
              <p:cNvCxnSpPr>
                <a:cxnSpLocks noChangeShapeType="1"/>
              </p:cNvCxnSpPr>
              <p:nvPr/>
            </p:nvCxnSpPr>
            <p:spPr bwMode="auto">
              <a:xfrm rot="16200000" flipH="1">
                <a:off x="6329144" y="5380037"/>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232" name="Rounded Rectangle 121"/>
              <p:cNvSpPr>
                <a:spLocks noChangeArrowheads="1"/>
              </p:cNvSpPr>
              <p:nvPr/>
            </p:nvSpPr>
            <p:spPr bwMode="auto">
              <a:xfrm>
                <a:off x="6183312" y="5151437"/>
                <a:ext cx="533400" cy="228600"/>
              </a:xfrm>
              <a:prstGeom prst="roundRect">
                <a:avLst>
                  <a:gd name="adj" fmla="val 16667"/>
                </a:avLst>
              </a:prstGeom>
              <a:solidFill>
                <a:srgbClr val="FF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buClr>
                    <a:srgbClr val="000000"/>
                  </a:buClr>
                  <a:buSzPct val="45000"/>
                  <a:buFont typeface="Wingdings" panose="05000000000000000000" pitchFamily="2" charset="2"/>
                  <a:buNone/>
                </a:pPr>
                <a:endParaRPr lang="en-IN" altLang="en-US" sz="1089" b="1" baseline="-25000">
                  <a:solidFill>
                    <a:schemeClr val="tx1"/>
                  </a:solidFill>
                </a:endParaRPr>
              </a:p>
            </p:txBody>
          </p:sp>
          <p:sp>
            <p:nvSpPr>
              <p:cNvPr id="6233" name="TextBox 122"/>
              <p:cNvSpPr txBox="1">
                <a:spLocks noChangeArrowheads="1"/>
              </p:cNvSpPr>
              <p:nvPr/>
            </p:nvSpPr>
            <p:spPr bwMode="auto">
              <a:xfrm>
                <a:off x="6246376" y="5151438"/>
                <a:ext cx="533400" cy="28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CH</a:t>
                </a:r>
                <a:r>
                  <a:rPr lang="en-US" altLang="en-US" sz="1089" b="1" baseline="-25000">
                    <a:solidFill>
                      <a:schemeClr val="tx1"/>
                    </a:solidFill>
                  </a:rPr>
                  <a:t>3</a:t>
                </a:r>
                <a:endParaRPr lang="en-IN" altLang="en-US" sz="1089" b="1" baseline="-25000">
                  <a:solidFill>
                    <a:schemeClr val="tx1"/>
                  </a:solidFill>
                </a:endParaRPr>
              </a:p>
            </p:txBody>
          </p:sp>
        </p:grpSp>
        <p:grpSp>
          <p:nvGrpSpPr>
            <p:cNvPr id="6227" name="Group 123"/>
            <p:cNvGrpSpPr>
              <a:grpSpLocks/>
            </p:cNvGrpSpPr>
            <p:nvPr/>
          </p:nvGrpSpPr>
          <p:grpSpPr bwMode="auto">
            <a:xfrm>
              <a:off x="7264399" y="4056063"/>
              <a:ext cx="595313" cy="304800"/>
              <a:chOff x="6183312" y="5151437"/>
              <a:chExt cx="596464" cy="304800"/>
            </a:xfrm>
          </p:grpSpPr>
          <p:cxnSp>
            <p:nvCxnSpPr>
              <p:cNvPr id="6228" name="Straight Connector 124"/>
              <p:cNvCxnSpPr>
                <a:cxnSpLocks noChangeShapeType="1"/>
              </p:cNvCxnSpPr>
              <p:nvPr/>
            </p:nvCxnSpPr>
            <p:spPr bwMode="auto">
              <a:xfrm rot="16200000" flipH="1">
                <a:off x="6329144" y="5380037"/>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229" name="Rounded Rectangle 125"/>
              <p:cNvSpPr>
                <a:spLocks noChangeArrowheads="1"/>
              </p:cNvSpPr>
              <p:nvPr/>
            </p:nvSpPr>
            <p:spPr bwMode="auto">
              <a:xfrm>
                <a:off x="6183312" y="5151437"/>
                <a:ext cx="533400" cy="228600"/>
              </a:xfrm>
              <a:prstGeom prst="roundRect">
                <a:avLst>
                  <a:gd name="adj" fmla="val 16667"/>
                </a:avLst>
              </a:prstGeom>
              <a:solidFill>
                <a:srgbClr val="FF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buClr>
                    <a:srgbClr val="000000"/>
                  </a:buClr>
                  <a:buSzPct val="45000"/>
                  <a:buFont typeface="Wingdings" panose="05000000000000000000" pitchFamily="2" charset="2"/>
                  <a:buNone/>
                </a:pPr>
                <a:endParaRPr lang="en-IN" altLang="en-US" sz="1089" b="1" baseline="-25000">
                  <a:solidFill>
                    <a:schemeClr val="tx1"/>
                  </a:solidFill>
                </a:endParaRPr>
              </a:p>
            </p:txBody>
          </p:sp>
          <p:sp>
            <p:nvSpPr>
              <p:cNvPr id="6230" name="TextBox 126"/>
              <p:cNvSpPr txBox="1">
                <a:spLocks noChangeArrowheads="1"/>
              </p:cNvSpPr>
              <p:nvPr/>
            </p:nvSpPr>
            <p:spPr bwMode="auto">
              <a:xfrm>
                <a:off x="6246376" y="5151438"/>
                <a:ext cx="533400" cy="28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CH</a:t>
                </a:r>
                <a:r>
                  <a:rPr lang="en-US" altLang="en-US" sz="1089" b="1" baseline="-25000">
                    <a:solidFill>
                      <a:schemeClr val="tx1"/>
                    </a:solidFill>
                  </a:rPr>
                  <a:t>3</a:t>
                </a:r>
                <a:endParaRPr lang="en-IN" altLang="en-US" sz="1089" b="1" baseline="-25000">
                  <a:solidFill>
                    <a:schemeClr val="tx1"/>
                  </a:solidFill>
                </a:endParaRPr>
              </a:p>
            </p:txBody>
          </p:sp>
        </p:grpSp>
      </p:grpSp>
      <p:sp>
        <p:nvSpPr>
          <p:cNvPr id="5170" name="TextBox 131"/>
          <p:cNvSpPr txBox="1">
            <a:spLocks noChangeArrowheads="1"/>
          </p:cNvSpPr>
          <p:nvPr/>
        </p:nvSpPr>
        <p:spPr bwMode="auto">
          <a:xfrm>
            <a:off x="4851710" y="3767436"/>
            <a:ext cx="1382545"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Cleaved protein</a:t>
            </a:r>
            <a:endParaRPr lang="en-IN" altLang="en-US" sz="1270" b="1">
              <a:solidFill>
                <a:schemeClr val="tx1"/>
              </a:solidFill>
            </a:endParaRPr>
          </a:p>
        </p:txBody>
      </p:sp>
      <p:sp>
        <p:nvSpPr>
          <p:cNvPr id="5171" name="TextBox 132"/>
          <p:cNvSpPr txBox="1">
            <a:spLocks noChangeArrowheads="1"/>
          </p:cNvSpPr>
          <p:nvPr/>
        </p:nvSpPr>
        <p:spPr bwMode="auto">
          <a:xfrm>
            <a:off x="6303383" y="3148172"/>
            <a:ext cx="1451672"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Protein folding &amp; PTMs</a:t>
            </a:r>
            <a:endParaRPr lang="en-IN" altLang="en-US" sz="1270" b="1">
              <a:solidFill>
                <a:schemeClr val="tx1"/>
              </a:solidFill>
            </a:endParaRPr>
          </a:p>
        </p:txBody>
      </p:sp>
      <p:grpSp>
        <p:nvGrpSpPr>
          <p:cNvPr id="12" name="Group 90"/>
          <p:cNvGrpSpPr>
            <a:grpSpLocks/>
          </p:cNvGrpSpPr>
          <p:nvPr/>
        </p:nvGrpSpPr>
        <p:grpSpPr bwMode="auto">
          <a:xfrm>
            <a:off x="4022183" y="1143481"/>
            <a:ext cx="2520265" cy="336995"/>
            <a:chOff x="2707015" y="1150991"/>
            <a:chExt cx="2777360" cy="472858"/>
          </a:xfrm>
        </p:grpSpPr>
        <p:grpSp>
          <p:nvGrpSpPr>
            <p:cNvPr id="6203" name="Group 78"/>
            <p:cNvGrpSpPr>
              <a:grpSpLocks/>
            </p:cNvGrpSpPr>
            <p:nvPr/>
          </p:nvGrpSpPr>
          <p:grpSpPr bwMode="auto">
            <a:xfrm>
              <a:off x="2707015" y="1252101"/>
              <a:ext cx="1403131" cy="371748"/>
              <a:chOff x="4650828" y="1220569"/>
              <a:chExt cx="1403131" cy="371748"/>
            </a:xfrm>
          </p:grpSpPr>
          <p:sp>
            <p:nvSpPr>
              <p:cNvPr id="6215" name="Freeform 67"/>
              <p:cNvSpPr>
                <a:spLocks noChangeArrowheads="1"/>
              </p:cNvSpPr>
              <p:nvPr/>
            </p:nvSpPr>
            <p:spPr bwMode="auto">
              <a:xfrm>
                <a:off x="4650828" y="1429407"/>
                <a:ext cx="1403131" cy="162910"/>
              </a:xfrm>
              <a:custGeom>
                <a:avLst/>
                <a:gdLst>
                  <a:gd name="T0" fmla="*/ 0 w 1403131"/>
                  <a:gd name="T1" fmla="*/ 131379 h 162910"/>
                  <a:gd name="T2" fmla="*/ 236482 w 1403131"/>
                  <a:gd name="T3" fmla="*/ 21021 h 162910"/>
                  <a:gd name="T4" fmla="*/ 551793 w 1403131"/>
                  <a:gd name="T5" fmla="*/ 162910 h 162910"/>
                  <a:gd name="T6" fmla="*/ 1213944 w 1403131"/>
                  <a:gd name="T7" fmla="*/ 21021 h 162910"/>
                  <a:gd name="T8" fmla="*/ 1403131 w 1403131"/>
                  <a:gd name="T9" fmla="*/ 36786 h 162910"/>
                  <a:gd name="T10" fmla="*/ 0 60000 65536"/>
                  <a:gd name="T11" fmla="*/ 0 60000 65536"/>
                  <a:gd name="T12" fmla="*/ 0 60000 65536"/>
                  <a:gd name="T13" fmla="*/ 0 60000 65536"/>
                  <a:gd name="T14" fmla="*/ 0 60000 65536"/>
                  <a:gd name="T15" fmla="*/ 0 w 1403131"/>
                  <a:gd name="T16" fmla="*/ 0 h 162910"/>
                  <a:gd name="T17" fmla="*/ 1403131 w 1403131"/>
                  <a:gd name="T18" fmla="*/ 162910 h 162910"/>
                </a:gdLst>
                <a:ahLst/>
                <a:cxnLst>
                  <a:cxn ang="T10">
                    <a:pos x="T0" y="T1"/>
                  </a:cxn>
                  <a:cxn ang="T11">
                    <a:pos x="T2" y="T3"/>
                  </a:cxn>
                  <a:cxn ang="T12">
                    <a:pos x="T4" y="T5"/>
                  </a:cxn>
                  <a:cxn ang="T13">
                    <a:pos x="T6" y="T7"/>
                  </a:cxn>
                  <a:cxn ang="T14">
                    <a:pos x="T8" y="T9"/>
                  </a:cxn>
                </a:cxnLst>
                <a:rect l="T15" t="T16" r="T17" b="T18"/>
                <a:pathLst>
                  <a:path w="1403131" h="162910">
                    <a:moveTo>
                      <a:pt x="0" y="131379"/>
                    </a:moveTo>
                    <a:cubicBezTo>
                      <a:pt x="72258" y="73572"/>
                      <a:pt x="144517" y="15766"/>
                      <a:pt x="236482" y="21021"/>
                    </a:cubicBezTo>
                    <a:cubicBezTo>
                      <a:pt x="328447" y="26276"/>
                      <a:pt x="388883" y="162910"/>
                      <a:pt x="551793" y="162910"/>
                    </a:cubicBezTo>
                    <a:cubicBezTo>
                      <a:pt x="714703" y="162910"/>
                      <a:pt x="1072054" y="42042"/>
                      <a:pt x="1213944" y="21021"/>
                    </a:cubicBezTo>
                    <a:cubicBezTo>
                      <a:pt x="1355834" y="0"/>
                      <a:pt x="1379482" y="18393"/>
                      <a:pt x="1403131" y="36786"/>
                    </a:cubicBezTo>
                  </a:path>
                </a:pathLst>
              </a:custGeom>
              <a:noFill/>
              <a:ln w="3810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6216" name="Straight Connector 69"/>
              <p:cNvCxnSpPr>
                <a:cxnSpLocks noChangeShapeType="1"/>
              </p:cNvCxnSpPr>
              <p:nvPr/>
            </p:nvCxnSpPr>
            <p:spPr bwMode="auto">
              <a:xfrm rot="5400000">
                <a:off x="4561162" y="1431103"/>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7" name="Straight Connector 70"/>
              <p:cNvCxnSpPr>
                <a:cxnSpLocks noChangeShapeType="1"/>
              </p:cNvCxnSpPr>
              <p:nvPr/>
            </p:nvCxnSpPr>
            <p:spPr bwMode="auto">
              <a:xfrm rot="5400000">
                <a:off x="4713562" y="1370670"/>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8" name="Straight Connector 71"/>
              <p:cNvCxnSpPr>
                <a:cxnSpLocks noChangeShapeType="1"/>
              </p:cNvCxnSpPr>
              <p:nvPr/>
            </p:nvCxnSpPr>
            <p:spPr bwMode="auto">
              <a:xfrm rot="5400000">
                <a:off x="4897494" y="1370670"/>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9" name="Straight Connector 72"/>
              <p:cNvCxnSpPr>
                <a:cxnSpLocks noChangeShapeType="1"/>
              </p:cNvCxnSpPr>
              <p:nvPr/>
            </p:nvCxnSpPr>
            <p:spPr bwMode="auto">
              <a:xfrm rot="5400000">
                <a:off x="5074144" y="1462636"/>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20" name="Straight Connector 73"/>
              <p:cNvCxnSpPr>
                <a:cxnSpLocks noChangeShapeType="1"/>
              </p:cNvCxnSpPr>
              <p:nvPr/>
            </p:nvCxnSpPr>
            <p:spPr bwMode="auto">
              <a:xfrm rot="5400000">
                <a:off x="5260097" y="1446870"/>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21" name="Straight Connector 74"/>
              <p:cNvCxnSpPr>
                <a:cxnSpLocks noChangeShapeType="1"/>
              </p:cNvCxnSpPr>
              <p:nvPr/>
            </p:nvCxnSpPr>
            <p:spPr bwMode="auto">
              <a:xfrm rot="5400000">
                <a:off x="5444029" y="1417968"/>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22" name="Straight Connector 75"/>
              <p:cNvCxnSpPr>
                <a:cxnSpLocks noChangeShapeType="1"/>
              </p:cNvCxnSpPr>
              <p:nvPr/>
            </p:nvCxnSpPr>
            <p:spPr bwMode="auto">
              <a:xfrm rot="5400000">
                <a:off x="5641097" y="1354904"/>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23" name="Straight Connector 76"/>
              <p:cNvCxnSpPr>
                <a:cxnSpLocks noChangeShapeType="1"/>
              </p:cNvCxnSpPr>
              <p:nvPr/>
            </p:nvCxnSpPr>
            <p:spPr bwMode="auto">
              <a:xfrm rot="5400000">
                <a:off x="5793497" y="1326002"/>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24" name="Straight Connector 77"/>
              <p:cNvCxnSpPr>
                <a:cxnSpLocks noChangeShapeType="1"/>
              </p:cNvCxnSpPr>
              <p:nvPr/>
            </p:nvCxnSpPr>
            <p:spPr bwMode="auto">
              <a:xfrm rot="5400000">
                <a:off x="5930131" y="1339138"/>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grpSp>
        <p:grpSp>
          <p:nvGrpSpPr>
            <p:cNvPr id="6204" name="Group 79"/>
            <p:cNvGrpSpPr>
              <a:grpSpLocks/>
            </p:cNvGrpSpPr>
            <p:nvPr/>
          </p:nvGrpSpPr>
          <p:grpSpPr bwMode="auto">
            <a:xfrm>
              <a:off x="4081244" y="1150991"/>
              <a:ext cx="1403131" cy="371748"/>
              <a:chOff x="4650828" y="1220569"/>
              <a:chExt cx="1403131" cy="371748"/>
            </a:xfrm>
          </p:grpSpPr>
          <p:sp>
            <p:nvSpPr>
              <p:cNvPr id="6205" name="Freeform 80"/>
              <p:cNvSpPr>
                <a:spLocks noChangeArrowheads="1"/>
              </p:cNvSpPr>
              <p:nvPr/>
            </p:nvSpPr>
            <p:spPr bwMode="auto">
              <a:xfrm>
                <a:off x="4650828" y="1429407"/>
                <a:ext cx="1403131" cy="162910"/>
              </a:xfrm>
              <a:custGeom>
                <a:avLst/>
                <a:gdLst>
                  <a:gd name="T0" fmla="*/ 0 w 1403131"/>
                  <a:gd name="T1" fmla="*/ 131379 h 162910"/>
                  <a:gd name="T2" fmla="*/ 236482 w 1403131"/>
                  <a:gd name="T3" fmla="*/ 21021 h 162910"/>
                  <a:gd name="T4" fmla="*/ 551793 w 1403131"/>
                  <a:gd name="T5" fmla="*/ 162910 h 162910"/>
                  <a:gd name="T6" fmla="*/ 1213944 w 1403131"/>
                  <a:gd name="T7" fmla="*/ 21021 h 162910"/>
                  <a:gd name="T8" fmla="*/ 1403131 w 1403131"/>
                  <a:gd name="T9" fmla="*/ 36786 h 162910"/>
                  <a:gd name="T10" fmla="*/ 0 60000 65536"/>
                  <a:gd name="T11" fmla="*/ 0 60000 65536"/>
                  <a:gd name="T12" fmla="*/ 0 60000 65536"/>
                  <a:gd name="T13" fmla="*/ 0 60000 65536"/>
                  <a:gd name="T14" fmla="*/ 0 60000 65536"/>
                  <a:gd name="T15" fmla="*/ 0 w 1403131"/>
                  <a:gd name="T16" fmla="*/ 0 h 162910"/>
                  <a:gd name="T17" fmla="*/ 1403131 w 1403131"/>
                  <a:gd name="T18" fmla="*/ 162910 h 162910"/>
                </a:gdLst>
                <a:ahLst/>
                <a:cxnLst>
                  <a:cxn ang="T10">
                    <a:pos x="T0" y="T1"/>
                  </a:cxn>
                  <a:cxn ang="T11">
                    <a:pos x="T2" y="T3"/>
                  </a:cxn>
                  <a:cxn ang="T12">
                    <a:pos x="T4" y="T5"/>
                  </a:cxn>
                  <a:cxn ang="T13">
                    <a:pos x="T6" y="T7"/>
                  </a:cxn>
                  <a:cxn ang="T14">
                    <a:pos x="T8" y="T9"/>
                  </a:cxn>
                </a:cxnLst>
                <a:rect l="T15" t="T16" r="T17" b="T18"/>
                <a:pathLst>
                  <a:path w="1403131" h="162910">
                    <a:moveTo>
                      <a:pt x="0" y="131379"/>
                    </a:moveTo>
                    <a:cubicBezTo>
                      <a:pt x="72258" y="73572"/>
                      <a:pt x="144517" y="15766"/>
                      <a:pt x="236482" y="21021"/>
                    </a:cubicBezTo>
                    <a:cubicBezTo>
                      <a:pt x="328447" y="26276"/>
                      <a:pt x="388883" y="162910"/>
                      <a:pt x="551793" y="162910"/>
                    </a:cubicBezTo>
                    <a:cubicBezTo>
                      <a:pt x="714703" y="162910"/>
                      <a:pt x="1072054" y="42042"/>
                      <a:pt x="1213944" y="21021"/>
                    </a:cubicBezTo>
                    <a:cubicBezTo>
                      <a:pt x="1355834" y="0"/>
                      <a:pt x="1379482" y="18393"/>
                      <a:pt x="1403131" y="36786"/>
                    </a:cubicBezTo>
                  </a:path>
                </a:pathLst>
              </a:custGeom>
              <a:noFill/>
              <a:ln w="3810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6206" name="Straight Connector 81"/>
              <p:cNvCxnSpPr>
                <a:cxnSpLocks noChangeShapeType="1"/>
              </p:cNvCxnSpPr>
              <p:nvPr/>
            </p:nvCxnSpPr>
            <p:spPr bwMode="auto">
              <a:xfrm rot="5400000">
                <a:off x="4561162" y="1431103"/>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07" name="Straight Connector 82"/>
              <p:cNvCxnSpPr>
                <a:cxnSpLocks noChangeShapeType="1"/>
              </p:cNvCxnSpPr>
              <p:nvPr/>
            </p:nvCxnSpPr>
            <p:spPr bwMode="auto">
              <a:xfrm rot="5400000">
                <a:off x="4713562" y="1370670"/>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08" name="Straight Connector 83"/>
              <p:cNvCxnSpPr>
                <a:cxnSpLocks noChangeShapeType="1"/>
              </p:cNvCxnSpPr>
              <p:nvPr/>
            </p:nvCxnSpPr>
            <p:spPr bwMode="auto">
              <a:xfrm rot="5400000">
                <a:off x="4897494" y="1370670"/>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09" name="Straight Connector 84"/>
              <p:cNvCxnSpPr>
                <a:cxnSpLocks noChangeShapeType="1"/>
              </p:cNvCxnSpPr>
              <p:nvPr/>
            </p:nvCxnSpPr>
            <p:spPr bwMode="auto">
              <a:xfrm rot="5400000">
                <a:off x="5074144" y="1462636"/>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0" name="Straight Connector 85"/>
              <p:cNvCxnSpPr>
                <a:cxnSpLocks noChangeShapeType="1"/>
              </p:cNvCxnSpPr>
              <p:nvPr/>
            </p:nvCxnSpPr>
            <p:spPr bwMode="auto">
              <a:xfrm rot="5400000">
                <a:off x="5260097" y="1446870"/>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1" name="Straight Connector 86"/>
              <p:cNvCxnSpPr>
                <a:cxnSpLocks noChangeShapeType="1"/>
              </p:cNvCxnSpPr>
              <p:nvPr/>
            </p:nvCxnSpPr>
            <p:spPr bwMode="auto">
              <a:xfrm rot="5400000">
                <a:off x="5444029" y="1417968"/>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2" name="Straight Connector 87"/>
              <p:cNvCxnSpPr>
                <a:cxnSpLocks noChangeShapeType="1"/>
              </p:cNvCxnSpPr>
              <p:nvPr/>
            </p:nvCxnSpPr>
            <p:spPr bwMode="auto">
              <a:xfrm rot="5400000">
                <a:off x="5641097" y="1354904"/>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3" name="Straight Connector 88"/>
              <p:cNvCxnSpPr>
                <a:cxnSpLocks noChangeShapeType="1"/>
              </p:cNvCxnSpPr>
              <p:nvPr/>
            </p:nvCxnSpPr>
            <p:spPr bwMode="auto">
              <a:xfrm rot="5400000">
                <a:off x="5793497" y="1326002"/>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cxnSp>
            <p:nvCxnSpPr>
              <p:cNvPr id="6214" name="Straight Connector 89"/>
              <p:cNvCxnSpPr>
                <a:cxnSpLocks noChangeShapeType="1"/>
              </p:cNvCxnSpPr>
              <p:nvPr/>
            </p:nvCxnSpPr>
            <p:spPr bwMode="auto">
              <a:xfrm rot="5400000">
                <a:off x="5930131" y="1339138"/>
                <a:ext cx="219349" cy="8484"/>
              </a:xfrm>
              <a:prstGeom prst="line">
                <a:avLst/>
              </a:prstGeom>
              <a:noFill/>
              <a:ln w="28575" algn="ctr">
                <a:solidFill>
                  <a:srgbClr val="FF9933"/>
                </a:solidFill>
                <a:round/>
                <a:headEnd/>
                <a:tailEnd/>
              </a:ln>
              <a:extLst>
                <a:ext uri="{909E8E84-426E-40DD-AFC4-6F175D3DCCD1}">
                  <a14:hiddenFill xmlns:a14="http://schemas.microsoft.com/office/drawing/2010/main">
                    <a:noFill/>
                  </a14:hiddenFill>
                </a:ext>
              </a:extLst>
            </p:spPr>
          </p:cxnSp>
        </p:grpSp>
      </p:grpSp>
      <p:sp>
        <p:nvSpPr>
          <p:cNvPr id="94" name="Freeform 93"/>
          <p:cNvSpPr/>
          <p:nvPr/>
        </p:nvSpPr>
        <p:spPr bwMode="auto">
          <a:xfrm>
            <a:off x="4210495" y="2110810"/>
            <a:ext cx="5964013" cy="1071424"/>
          </a:xfrm>
          <a:custGeom>
            <a:avLst/>
            <a:gdLst>
              <a:gd name="connsiteX0" fmla="*/ 0 w 6574220"/>
              <a:gd name="connsiteY0" fmla="*/ 1518745 h 1518745"/>
              <a:gd name="connsiteX1" fmla="*/ 2222938 w 6574220"/>
              <a:gd name="connsiteY1" fmla="*/ 194441 h 1518745"/>
              <a:gd name="connsiteX2" fmla="*/ 4540469 w 6574220"/>
              <a:gd name="connsiteY2" fmla="*/ 352096 h 1518745"/>
              <a:gd name="connsiteX3" fmla="*/ 6574220 w 6574220"/>
              <a:gd name="connsiteY3" fmla="*/ 1471448 h 1518745"/>
            </a:gdLst>
            <a:ahLst/>
            <a:cxnLst>
              <a:cxn ang="0">
                <a:pos x="connsiteX0" y="connsiteY0"/>
              </a:cxn>
              <a:cxn ang="0">
                <a:pos x="connsiteX1" y="connsiteY1"/>
              </a:cxn>
              <a:cxn ang="0">
                <a:pos x="connsiteX2" y="connsiteY2"/>
              </a:cxn>
              <a:cxn ang="0">
                <a:pos x="connsiteX3" y="connsiteY3"/>
              </a:cxn>
            </a:cxnLst>
            <a:rect l="l" t="t" r="r" b="b"/>
            <a:pathLst>
              <a:path w="6574220" h="1518745">
                <a:moveTo>
                  <a:pt x="0" y="1518745"/>
                </a:moveTo>
                <a:cubicBezTo>
                  <a:pt x="733096" y="953813"/>
                  <a:pt x="1466193" y="388882"/>
                  <a:pt x="2222938" y="194441"/>
                </a:cubicBezTo>
                <a:cubicBezTo>
                  <a:pt x="2979683" y="0"/>
                  <a:pt x="3815255" y="139262"/>
                  <a:pt x="4540469" y="352096"/>
                </a:cubicBezTo>
                <a:cubicBezTo>
                  <a:pt x="5265683" y="564931"/>
                  <a:pt x="5919951" y="1018189"/>
                  <a:pt x="6574220" y="1471448"/>
                </a:cubicBezTo>
              </a:path>
            </a:pathLst>
          </a:custGeom>
          <a:noFill/>
          <a:ln w="38100" cap="flat" cmpd="sng" algn="ctr">
            <a:solidFill>
              <a:srgbClr val="FF0000"/>
            </a:solidFill>
            <a:prstDash val="solid"/>
            <a:round/>
            <a:headEnd type="none" w="med" len="med"/>
            <a:tailEnd type="none" w="med" len="med"/>
          </a:ln>
          <a:effectLst>
            <a:glow rad="101600">
              <a:schemeClr val="accent6">
                <a:satMod val="175000"/>
                <a:alpha val="40000"/>
              </a:schemeClr>
            </a:glow>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5" name="TextBox 130"/>
          <p:cNvSpPr txBox="1">
            <a:spLocks noChangeArrowheads="1"/>
          </p:cNvSpPr>
          <p:nvPr/>
        </p:nvSpPr>
        <p:spPr bwMode="auto">
          <a:xfrm>
            <a:off x="3261783" y="1486237"/>
            <a:ext cx="13825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mRNA</a:t>
            </a:r>
            <a:endParaRPr lang="en-IN" altLang="en-US" sz="1270" b="1">
              <a:solidFill>
                <a:schemeClr val="tx1"/>
              </a:solidFill>
            </a:endParaRPr>
          </a:p>
        </p:txBody>
      </p:sp>
      <p:sp>
        <p:nvSpPr>
          <p:cNvPr id="98" name="TextBox 130"/>
          <p:cNvSpPr txBox="1">
            <a:spLocks noChangeArrowheads="1"/>
          </p:cNvSpPr>
          <p:nvPr/>
        </p:nvSpPr>
        <p:spPr bwMode="auto">
          <a:xfrm>
            <a:off x="3814801" y="1624491"/>
            <a:ext cx="13825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Ribosome</a:t>
            </a:r>
            <a:endParaRPr lang="en-IN" altLang="en-US" sz="1270" b="1">
              <a:solidFill>
                <a:schemeClr val="tx1"/>
              </a:solidFill>
            </a:endParaRPr>
          </a:p>
        </p:txBody>
      </p:sp>
      <p:grpSp>
        <p:nvGrpSpPr>
          <p:cNvPr id="15" name="Group 100"/>
          <p:cNvGrpSpPr>
            <a:grpSpLocks/>
          </p:cNvGrpSpPr>
          <p:nvPr/>
        </p:nvGrpSpPr>
        <p:grpSpPr bwMode="auto">
          <a:xfrm>
            <a:off x="6303383" y="936099"/>
            <a:ext cx="829527" cy="1659054"/>
            <a:chOff x="5486400" y="896007"/>
            <a:chExt cx="1109445" cy="2489694"/>
          </a:xfrm>
        </p:grpSpPr>
        <p:sp>
          <p:nvSpPr>
            <p:cNvPr id="6200" name="Freeform 90"/>
            <p:cNvSpPr>
              <a:spLocks noChangeArrowheads="1"/>
            </p:cNvSpPr>
            <p:nvPr/>
          </p:nvSpPr>
          <p:spPr bwMode="auto">
            <a:xfrm>
              <a:off x="5486400" y="990600"/>
              <a:ext cx="851338" cy="212835"/>
            </a:xfrm>
            <a:custGeom>
              <a:avLst/>
              <a:gdLst>
                <a:gd name="T0" fmla="*/ 0 w 851338"/>
                <a:gd name="T1" fmla="*/ 176048 h 212835"/>
                <a:gd name="T2" fmla="*/ 189186 w 851338"/>
                <a:gd name="T3" fmla="*/ 2628 h 212835"/>
                <a:gd name="T4" fmla="*/ 346841 w 851338"/>
                <a:gd name="T5" fmla="*/ 191814 h 212835"/>
                <a:gd name="T6" fmla="*/ 693683 w 851338"/>
                <a:gd name="T7" fmla="*/ 128752 h 212835"/>
                <a:gd name="T8" fmla="*/ 851338 w 851338"/>
                <a:gd name="T9" fmla="*/ 112986 h 212835"/>
                <a:gd name="T10" fmla="*/ 0 60000 65536"/>
                <a:gd name="T11" fmla="*/ 0 60000 65536"/>
                <a:gd name="T12" fmla="*/ 0 60000 65536"/>
                <a:gd name="T13" fmla="*/ 0 60000 65536"/>
                <a:gd name="T14" fmla="*/ 0 60000 65536"/>
                <a:gd name="T15" fmla="*/ 0 w 851338"/>
                <a:gd name="T16" fmla="*/ 0 h 212835"/>
                <a:gd name="T17" fmla="*/ 851338 w 851338"/>
                <a:gd name="T18" fmla="*/ 212835 h 212835"/>
              </a:gdLst>
              <a:ahLst/>
              <a:cxnLst>
                <a:cxn ang="T10">
                  <a:pos x="T0" y="T1"/>
                </a:cxn>
                <a:cxn ang="T11">
                  <a:pos x="T2" y="T3"/>
                </a:cxn>
                <a:cxn ang="T12">
                  <a:pos x="T4" y="T5"/>
                </a:cxn>
                <a:cxn ang="T13">
                  <a:pos x="T6" y="T7"/>
                </a:cxn>
                <a:cxn ang="T14">
                  <a:pos x="T8" y="T9"/>
                </a:cxn>
              </a:cxnLst>
              <a:rect l="T15" t="T16" r="T17" b="T18"/>
              <a:pathLst>
                <a:path w="851338" h="212835">
                  <a:moveTo>
                    <a:pt x="0" y="176048"/>
                  </a:moveTo>
                  <a:cubicBezTo>
                    <a:pt x="65689" y="88024"/>
                    <a:pt x="131379" y="0"/>
                    <a:pt x="189186" y="2628"/>
                  </a:cubicBezTo>
                  <a:cubicBezTo>
                    <a:pt x="246993" y="5256"/>
                    <a:pt x="262758" y="170793"/>
                    <a:pt x="346841" y="191814"/>
                  </a:cubicBezTo>
                  <a:cubicBezTo>
                    <a:pt x="430924" y="212835"/>
                    <a:pt x="609600" y="141890"/>
                    <a:pt x="693683" y="128752"/>
                  </a:cubicBezTo>
                  <a:cubicBezTo>
                    <a:pt x="777766" y="115614"/>
                    <a:pt x="814552" y="114300"/>
                    <a:pt x="851338" y="112986"/>
                  </a:cubicBezTo>
                </a:path>
              </a:pathLst>
            </a:cu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6201" name="Freeform 98"/>
            <p:cNvSpPr>
              <a:spLocks noChangeArrowheads="1"/>
            </p:cNvSpPr>
            <p:nvPr/>
          </p:nvSpPr>
          <p:spPr bwMode="auto">
            <a:xfrm>
              <a:off x="5762299" y="896007"/>
              <a:ext cx="833546" cy="1512229"/>
            </a:xfrm>
            <a:custGeom>
              <a:avLst/>
              <a:gdLst>
                <a:gd name="T0" fmla="*/ 269940 w 903889"/>
                <a:gd name="T1" fmla="*/ 964094 h 1263868"/>
                <a:gd name="T2" fmla="*/ 406809 w 903889"/>
                <a:gd name="T3" fmla="*/ 171682 h 1263868"/>
                <a:gd name="T4" fmla="*/ 406809 w 903889"/>
                <a:gd name="T5" fmla="*/ 1994229 h 1263868"/>
                <a:gd name="T6" fmla="*/ 231920 w 903889"/>
                <a:gd name="T7" fmla="*/ 2945122 h 1263868"/>
                <a:gd name="T8" fmla="*/ 11406 w 903889"/>
                <a:gd name="T9" fmla="*/ 4292211 h 1263868"/>
                <a:gd name="T10" fmla="*/ 163484 w 903889"/>
                <a:gd name="T11" fmla="*/ 5243111 h 1263868"/>
                <a:gd name="T12" fmla="*/ 186297 w 903889"/>
                <a:gd name="T13" fmla="*/ 6352484 h 1263868"/>
                <a:gd name="T14" fmla="*/ 0 60000 65536"/>
                <a:gd name="T15" fmla="*/ 0 60000 65536"/>
                <a:gd name="T16" fmla="*/ 0 60000 65536"/>
                <a:gd name="T17" fmla="*/ 0 60000 65536"/>
                <a:gd name="T18" fmla="*/ 0 60000 65536"/>
                <a:gd name="T19" fmla="*/ 0 60000 65536"/>
                <a:gd name="T20" fmla="*/ 0 60000 65536"/>
                <a:gd name="T21" fmla="*/ 0 w 903889"/>
                <a:gd name="T22" fmla="*/ 0 h 1263868"/>
                <a:gd name="T23" fmla="*/ 903889 w 903889"/>
                <a:gd name="T24" fmla="*/ 1263868 h 1263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3889" h="1263868">
                  <a:moveTo>
                    <a:pt x="559675" y="191813"/>
                  </a:moveTo>
                  <a:cubicBezTo>
                    <a:pt x="677916" y="95906"/>
                    <a:pt x="796158" y="0"/>
                    <a:pt x="843455" y="34158"/>
                  </a:cubicBezTo>
                  <a:cubicBezTo>
                    <a:pt x="890752" y="68316"/>
                    <a:pt x="903889" y="304799"/>
                    <a:pt x="843455" y="396764"/>
                  </a:cubicBezTo>
                  <a:cubicBezTo>
                    <a:pt x="783021" y="488729"/>
                    <a:pt x="617483" y="509751"/>
                    <a:pt x="480848" y="585951"/>
                  </a:cubicBezTo>
                  <a:cubicBezTo>
                    <a:pt x="344214" y="662151"/>
                    <a:pt x="47296" y="777764"/>
                    <a:pt x="23648" y="853964"/>
                  </a:cubicBezTo>
                  <a:cubicBezTo>
                    <a:pt x="0" y="930164"/>
                    <a:pt x="278524" y="974834"/>
                    <a:pt x="338958" y="1043151"/>
                  </a:cubicBezTo>
                  <a:cubicBezTo>
                    <a:pt x="399392" y="1111468"/>
                    <a:pt x="375745" y="1240220"/>
                    <a:pt x="386255" y="1263868"/>
                  </a:cubicBezTo>
                </a:path>
              </a:pathLst>
            </a:cu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6202" name="Freeform 99"/>
            <p:cNvSpPr>
              <a:spLocks noChangeArrowheads="1"/>
            </p:cNvSpPr>
            <p:nvPr/>
          </p:nvSpPr>
          <p:spPr bwMode="auto">
            <a:xfrm rot="10800000">
              <a:off x="5878512" y="2219053"/>
              <a:ext cx="325821" cy="1166648"/>
            </a:xfrm>
            <a:custGeom>
              <a:avLst/>
              <a:gdLst>
                <a:gd name="T0" fmla="*/ 281152 w 325821"/>
                <a:gd name="T1" fmla="*/ 0 h 1166648"/>
                <a:gd name="T2" fmla="*/ 281152 w 325821"/>
                <a:gd name="T3" fmla="*/ 204952 h 1166648"/>
                <a:gd name="T4" fmla="*/ 13138 w 325821"/>
                <a:gd name="T5" fmla="*/ 299545 h 1166648"/>
                <a:gd name="T6" fmla="*/ 202324 w 325821"/>
                <a:gd name="T7" fmla="*/ 394138 h 1166648"/>
                <a:gd name="T8" fmla="*/ 249621 w 325821"/>
                <a:gd name="T9" fmla="*/ 614855 h 1166648"/>
                <a:gd name="T10" fmla="*/ 107731 w 325821"/>
                <a:gd name="T11" fmla="*/ 977462 h 1166648"/>
                <a:gd name="T12" fmla="*/ 107731 w 325821"/>
                <a:gd name="T13" fmla="*/ 1166648 h 1166648"/>
                <a:gd name="T14" fmla="*/ 0 60000 65536"/>
                <a:gd name="T15" fmla="*/ 0 60000 65536"/>
                <a:gd name="T16" fmla="*/ 0 60000 65536"/>
                <a:gd name="T17" fmla="*/ 0 60000 65536"/>
                <a:gd name="T18" fmla="*/ 0 60000 65536"/>
                <a:gd name="T19" fmla="*/ 0 60000 65536"/>
                <a:gd name="T20" fmla="*/ 0 60000 65536"/>
                <a:gd name="T21" fmla="*/ 0 w 325821"/>
                <a:gd name="T22" fmla="*/ 0 h 1166648"/>
                <a:gd name="T23" fmla="*/ 325821 w 325821"/>
                <a:gd name="T24" fmla="*/ 1166648 h 1166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5821" h="1166648">
                  <a:moveTo>
                    <a:pt x="281152" y="0"/>
                  </a:moveTo>
                  <a:cubicBezTo>
                    <a:pt x="303486" y="77514"/>
                    <a:pt x="325821" y="155028"/>
                    <a:pt x="281152" y="204952"/>
                  </a:cubicBezTo>
                  <a:cubicBezTo>
                    <a:pt x="236483" y="254876"/>
                    <a:pt x="26276" y="268014"/>
                    <a:pt x="13138" y="299545"/>
                  </a:cubicBezTo>
                  <a:cubicBezTo>
                    <a:pt x="0" y="331076"/>
                    <a:pt x="162910" y="341586"/>
                    <a:pt x="202324" y="394138"/>
                  </a:cubicBezTo>
                  <a:cubicBezTo>
                    <a:pt x="241738" y="446690"/>
                    <a:pt x="265386" y="517634"/>
                    <a:pt x="249621" y="614855"/>
                  </a:cubicBezTo>
                  <a:cubicBezTo>
                    <a:pt x="233856" y="712076"/>
                    <a:pt x="131379" y="885497"/>
                    <a:pt x="107731" y="977462"/>
                  </a:cubicBezTo>
                  <a:cubicBezTo>
                    <a:pt x="84083" y="1069427"/>
                    <a:pt x="95907" y="1118037"/>
                    <a:pt x="107731" y="1166648"/>
                  </a:cubicBezTo>
                </a:path>
              </a:pathLst>
            </a:custGeom>
            <a:noFill/>
            <a:ln w="28575" algn="ctr">
              <a:solidFill>
                <a:srgbClr val="F709C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sp>
        <p:nvSpPr>
          <p:cNvPr id="103" name="Freeform 102"/>
          <p:cNvSpPr>
            <a:spLocks noChangeArrowheads="1"/>
          </p:cNvSpPr>
          <p:nvPr/>
        </p:nvSpPr>
        <p:spPr bwMode="auto">
          <a:xfrm rot="-1377089">
            <a:off x="4742259" y="3035839"/>
            <a:ext cx="564539" cy="139695"/>
          </a:xfrm>
          <a:custGeom>
            <a:avLst/>
            <a:gdLst>
              <a:gd name="T0" fmla="*/ 0 w 851338"/>
              <a:gd name="T1" fmla="*/ 9563 h 212835"/>
              <a:gd name="T2" fmla="*/ 11250 w 851338"/>
              <a:gd name="T3" fmla="*/ 143 h 212835"/>
              <a:gd name="T4" fmla="*/ 20626 w 851338"/>
              <a:gd name="T5" fmla="*/ 10420 h 212835"/>
              <a:gd name="T6" fmla="*/ 41251 w 851338"/>
              <a:gd name="T7" fmla="*/ 6995 h 212835"/>
              <a:gd name="T8" fmla="*/ 50627 w 851338"/>
              <a:gd name="T9" fmla="*/ 6138 h 212835"/>
              <a:gd name="T10" fmla="*/ 0 60000 65536"/>
              <a:gd name="T11" fmla="*/ 0 60000 65536"/>
              <a:gd name="T12" fmla="*/ 0 60000 65536"/>
              <a:gd name="T13" fmla="*/ 0 60000 65536"/>
              <a:gd name="T14" fmla="*/ 0 60000 65536"/>
              <a:gd name="T15" fmla="*/ 0 w 851338"/>
              <a:gd name="T16" fmla="*/ 0 h 212835"/>
              <a:gd name="T17" fmla="*/ 851338 w 851338"/>
              <a:gd name="T18" fmla="*/ 212835 h 212835"/>
            </a:gdLst>
            <a:ahLst/>
            <a:cxnLst>
              <a:cxn ang="T10">
                <a:pos x="T0" y="T1"/>
              </a:cxn>
              <a:cxn ang="T11">
                <a:pos x="T2" y="T3"/>
              </a:cxn>
              <a:cxn ang="T12">
                <a:pos x="T4" y="T5"/>
              </a:cxn>
              <a:cxn ang="T13">
                <a:pos x="T6" y="T7"/>
              </a:cxn>
              <a:cxn ang="T14">
                <a:pos x="T8" y="T9"/>
              </a:cxn>
            </a:cxnLst>
            <a:rect l="T15" t="T16" r="T17" b="T18"/>
            <a:pathLst>
              <a:path w="851338" h="212835">
                <a:moveTo>
                  <a:pt x="0" y="176048"/>
                </a:moveTo>
                <a:cubicBezTo>
                  <a:pt x="65689" y="88024"/>
                  <a:pt x="131379" y="0"/>
                  <a:pt x="189186" y="2628"/>
                </a:cubicBezTo>
                <a:cubicBezTo>
                  <a:pt x="246993" y="5256"/>
                  <a:pt x="262758" y="170793"/>
                  <a:pt x="346841" y="191814"/>
                </a:cubicBezTo>
                <a:cubicBezTo>
                  <a:pt x="430924" y="212835"/>
                  <a:pt x="609600" y="141890"/>
                  <a:pt x="693683" y="128752"/>
                </a:cubicBezTo>
                <a:cubicBezTo>
                  <a:pt x="777766" y="115614"/>
                  <a:pt x="814552" y="114300"/>
                  <a:pt x="851338" y="112986"/>
                </a:cubicBezTo>
              </a:path>
            </a:pathLst>
          </a:cu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4" name="Freeform 103"/>
          <p:cNvSpPr>
            <a:spLocks noChangeArrowheads="1"/>
          </p:cNvSpPr>
          <p:nvPr/>
        </p:nvSpPr>
        <p:spPr bwMode="auto">
          <a:xfrm rot="-1377089">
            <a:off x="5053332" y="2875983"/>
            <a:ext cx="551577" cy="993704"/>
          </a:xfrm>
          <a:custGeom>
            <a:avLst/>
            <a:gdLst>
              <a:gd name="T0" fmla="*/ 15784 w 903889"/>
              <a:gd name="T1" fmla="*/ 52858 h 1263868"/>
              <a:gd name="T2" fmla="*/ 23787 w 903889"/>
              <a:gd name="T3" fmla="*/ 9413 h 1263868"/>
              <a:gd name="T4" fmla="*/ 23787 w 903889"/>
              <a:gd name="T5" fmla="*/ 109338 h 1263868"/>
              <a:gd name="T6" fmla="*/ 13561 w 903889"/>
              <a:gd name="T7" fmla="*/ 161473 h 1263868"/>
              <a:gd name="T8" fmla="*/ 667 w 903889"/>
              <a:gd name="T9" fmla="*/ 235332 h 1263868"/>
              <a:gd name="T10" fmla="*/ 9559 w 903889"/>
              <a:gd name="T11" fmla="*/ 287466 h 1263868"/>
              <a:gd name="T12" fmla="*/ 10893 w 903889"/>
              <a:gd name="T13" fmla="*/ 348290 h 1263868"/>
              <a:gd name="T14" fmla="*/ 0 60000 65536"/>
              <a:gd name="T15" fmla="*/ 0 60000 65536"/>
              <a:gd name="T16" fmla="*/ 0 60000 65536"/>
              <a:gd name="T17" fmla="*/ 0 60000 65536"/>
              <a:gd name="T18" fmla="*/ 0 60000 65536"/>
              <a:gd name="T19" fmla="*/ 0 60000 65536"/>
              <a:gd name="T20" fmla="*/ 0 60000 65536"/>
              <a:gd name="T21" fmla="*/ 0 w 903889"/>
              <a:gd name="T22" fmla="*/ 0 h 1263868"/>
              <a:gd name="T23" fmla="*/ 903889 w 903889"/>
              <a:gd name="T24" fmla="*/ 1263868 h 1263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3889" h="1263868">
                <a:moveTo>
                  <a:pt x="559675" y="191813"/>
                </a:moveTo>
                <a:cubicBezTo>
                  <a:pt x="677916" y="95906"/>
                  <a:pt x="796158" y="0"/>
                  <a:pt x="843455" y="34158"/>
                </a:cubicBezTo>
                <a:cubicBezTo>
                  <a:pt x="890752" y="68316"/>
                  <a:pt x="903889" y="304799"/>
                  <a:pt x="843455" y="396764"/>
                </a:cubicBezTo>
                <a:cubicBezTo>
                  <a:pt x="783021" y="488729"/>
                  <a:pt x="617483" y="509751"/>
                  <a:pt x="480848" y="585951"/>
                </a:cubicBezTo>
                <a:cubicBezTo>
                  <a:pt x="344214" y="662151"/>
                  <a:pt x="47296" y="777764"/>
                  <a:pt x="23648" y="853964"/>
                </a:cubicBezTo>
                <a:cubicBezTo>
                  <a:pt x="0" y="930164"/>
                  <a:pt x="278524" y="974834"/>
                  <a:pt x="338958" y="1043151"/>
                </a:cubicBezTo>
                <a:cubicBezTo>
                  <a:pt x="399392" y="1111468"/>
                  <a:pt x="375745" y="1240220"/>
                  <a:pt x="386255" y="1263868"/>
                </a:cubicBezTo>
              </a:path>
            </a:pathLst>
          </a:cu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5" name="Freeform 104"/>
          <p:cNvSpPr>
            <a:spLocks noChangeArrowheads="1"/>
          </p:cNvSpPr>
          <p:nvPr/>
        </p:nvSpPr>
        <p:spPr bwMode="auto">
          <a:xfrm rot="9422911">
            <a:off x="5432091" y="3721351"/>
            <a:ext cx="216023" cy="764721"/>
          </a:xfrm>
          <a:custGeom>
            <a:avLst/>
            <a:gdLst>
              <a:gd name="T0" fmla="*/ 16697 w 325821"/>
              <a:gd name="T1" fmla="*/ 0 h 1166648"/>
              <a:gd name="T2" fmla="*/ 16697 w 325821"/>
              <a:gd name="T3" fmla="*/ 11017 h 1166648"/>
              <a:gd name="T4" fmla="*/ 781 w 325821"/>
              <a:gd name="T5" fmla="*/ 16101 h 1166648"/>
              <a:gd name="T6" fmla="*/ 12015 w 325821"/>
              <a:gd name="T7" fmla="*/ 21185 h 1166648"/>
              <a:gd name="T8" fmla="*/ 14824 w 325821"/>
              <a:gd name="T9" fmla="*/ 33049 h 1166648"/>
              <a:gd name="T10" fmla="*/ 6398 w 325821"/>
              <a:gd name="T11" fmla="*/ 52539 h 1166648"/>
              <a:gd name="T12" fmla="*/ 6398 w 325821"/>
              <a:gd name="T13" fmla="*/ 62709 h 1166648"/>
              <a:gd name="T14" fmla="*/ 0 60000 65536"/>
              <a:gd name="T15" fmla="*/ 0 60000 65536"/>
              <a:gd name="T16" fmla="*/ 0 60000 65536"/>
              <a:gd name="T17" fmla="*/ 0 60000 65536"/>
              <a:gd name="T18" fmla="*/ 0 60000 65536"/>
              <a:gd name="T19" fmla="*/ 0 60000 65536"/>
              <a:gd name="T20" fmla="*/ 0 60000 65536"/>
              <a:gd name="T21" fmla="*/ 0 w 325821"/>
              <a:gd name="T22" fmla="*/ 0 h 1166648"/>
              <a:gd name="T23" fmla="*/ 325821 w 325821"/>
              <a:gd name="T24" fmla="*/ 1166648 h 1166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5821" h="1166648">
                <a:moveTo>
                  <a:pt x="281152" y="0"/>
                </a:moveTo>
                <a:cubicBezTo>
                  <a:pt x="303486" y="77514"/>
                  <a:pt x="325821" y="155028"/>
                  <a:pt x="281152" y="204952"/>
                </a:cubicBezTo>
                <a:cubicBezTo>
                  <a:pt x="236483" y="254876"/>
                  <a:pt x="26276" y="268014"/>
                  <a:pt x="13138" y="299545"/>
                </a:cubicBezTo>
                <a:cubicBezTo>
                  <a:pt x="0" y="331076"/>
                  <a:pt x="162910" y="341586"/>
                  <a:pt x="202324" y="394138"/>
                </a:cubicBezTo>
                <a:cubicBezTo>
                  <a:pt x="241738" y="446690"/>
                  <a:pt x="265386" y="517634"/>
                  <a:pt x="249621" y="614855"/>
                </a:cubicBezTo>
                <a:cubicBezTo>
                  <a:pt x="233856" y="712076"/>
                  <a:pt x="131379" y="885497"/>
                  <a:pt x="107731" y="977462"/>
                </a:cubicBezTo>
                <a:cubicBezTo>
                  <a:pt x="84083" y="1069427"/>
                  <a:pt x="95907" y="1118037"/>
                  <a:pt x="107731" y="1166648"/>
                </a:cubicBezTo>
              </a:path>
            </a:pathLst>
          </a:custGeom>
          <a:noFill/>
          <a:ln w="28575" algn="ctr">
            <a:solidFill>
              <a:srgbClr val="F709C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28" name="Pie 127"/>
          <p:cNvSpPr/>
          <p:nvPr/>
        </p:nvSpPr>
        <p:spPr bwMode="auto">
          <a:xfrm rot="1973760">
            <a:off x="5157690" y="3669395"/>
            <a:ext cx="327283" cy="310238"/>
          </a:xfrm>
          <a:prstGeom prst="pie">
            <a:avLst>
              <a:gd name="adj1" fmla="val 19996486"/>
              <a:gd name="adj2" fmla="val 16200000"/>
            </a:avLst>
          </a:prstGeom>
          <a:gradFill flip="none" rotWithShape="1">
            <a:gsLst>
              <a:gs pos="0">
                <a:srgbClr val="CCCCFF">
                  <a:alpha val="40000"/>
                </a:srgbClr>
              </a:gs>
              <a:gs pos="17999">
                <a:srgbClr val="99CCFF"/>
              </a:gs>
              <a:gs pos="36000">
                <a:srgbClr val="9966FF"/>
              </a:gs>
              <a:gs pos="61000">
                <a:srgbClr val="CC99FF"/>
              </a:gs>
              <a:gs pos="82001">
                <a:srgbClr val="99CCFF"/>
              </a:gs>
              <a:gs pos="100000">
                <a:srgbClr val="CCCCFF"/>
              </a:gs>
            </a:gsLst>
            <a:lin ang="5400000" scaled="0"/>
            <a:tileRect r="-100000" b="-100000"/>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06" name="TextBox 131"/>
          <p:cNvSpPr txBox="1">
            <a:spLocks noChangeArrowheads="1"/>
          </p:cNvSpPr>
          <p:nvPr/>
        </p:nvSpPr>
        <p:spPr bwMode="auto">
          <a:xfrm>
            <a:off x="4298692" y="3905691"/>
            <a:ext cx="13825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Protease</a:t>
            </a:r>
            <a:endParaRPr lang="en-IN" altLang="en-US" sz="1270" b="1">
              <a:solidFill>
                <a:schemeClr val="tx1"/>
              </a:solidFill>
            </a:endParaRPr>
          </a:p>
        </p:txBody>
      </p:sp>
      <p:sp>
        <p:nvSpPr>
          <p:cNvPr id="108" name="TextBox 131"/>
          <p:cNvSpPr txBox="1">
            <a:spLocks noChangeArrowheads="1"/>
          </p:cNvSpPr>
          <p:nvPr/>
        </p:nvSpPr>
        <p:spPr bwMode="auto">
          <a:xfrm>
            <a:off x="3192656" y="3424680"/>
            <a:ext cx="1589927" cy="98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rgbClr val="7030A0"/>
                </a:solidFill>
              </a:rPr>
              <a:t>Removal of certain N- and C-terminal residues</a:t>
            </a:r>
            <a:endParaRPr lang="en-IN" altLang="en-US" sz="1452" b="1">
              <a:solidFill>
                <a:srgbClr val="7030A0"/>
              </a:solidFill>
            </a:endParaRPr>
          </a:p>
        </p:txBody>
      </p:sp>
      <p:sp>
        <p:nvSpPr>
          <p:cNvPr id="133" name="TextBox 130"/>
          <p:cNvSpPr txBox="1">
            <a:spLocks noChangeArrowheads="1"/>
          </p:cNvSpPr>
          <p:nvPr/>
        </p:nvSpPr>
        <p:spPr bwMode="auto">
          <a:xfrm>
            <a:off x="6856401" y="1281736"/>
            <a:ext cx="1382545"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Translated Protein</a:t>
            </a:r>
            <a:endParaRPr lang="en-IN" altLang="en-US" sz="1270" b="1">
              <a:solidFill>
                <a:schemeClr val="tx1"/>
              </a:solidFill>
            </a:endParaRPr>
          </a:p>
        </p:txBody>
      </p:sp>
      <p:sp>
        <p:nvSpPr>
          <p:cNvPr id="6199" name="TextBox 98"/>
          <p:cNvSpPr txBox="1">
            <a:spLocks noChangeArrowheads="1"/>
          </p:cNvSpPr>
          <p:nvPr/>
        </p:nvSpPr>
        <p:spPr bwMode="auto">
          <a:xfrm>
            <a:off x="2708765" y="6634778"/>
            <a:ext cx="4977163" cy="2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dirty="0">
                <a:solidFill>
                  <a:schemeClr val="tx1"/>
                </a:solidFill>
              </a:rPr>
              <a:t>Source: Modified from Biochemistry by </a:t>
            </a:r>
            <a:r>
              <a:rPr lang="en-US" altLang="en-US" sz="1089" dirty="0" err="1">
                <a:solidFill>
                  <a:schemeClr val="tx1"/>
                </a:solidFill>
              </a:rPr>
              <a:t>A.L.Lehninger</a:t>
            </a:r>
            <a:r>
              <a:rPr lang="en-US" altLang="en-US" sz="1089" dirty="0">
                <a:solidFill>
                  <a:schemeClr val="tx1"/>
                </a:solidFill>
              </a:rPr>
              <a:t>, 4</a:t>
            </a:r>
            <a:r>
              <a:rPr lang="en-US" altLang="en-US" sz="1089" baseline="30000" dirty="0">
                <a:solidFill>
                  <a:schemeClr val="tx1"/>
                </a:solidFill>
              </a:rPr>
              <a:t>th</a:t>
            </a:r>
            <a:r>
              <a:rPr lang="en-US" altLang="en-US" sz="1089" dirty="0">
                <a:solidFill>
                  <a:schemeClr val="tx1"/>
                </a:solidFill>
              </a:rPr>
              <a:t> edition (</a:t>
            </a:r>
            <a:r>
              <a:rPr lang="en-US" altLang="en-US" sz="1089" dirty="0" err="1">
                <a:solidFill>
                  <a:schemeClr val="tx1"/>
                </a:solidFill>
              </a:rPr>
              <a:t>ebook</a:t>
            </a:r>
            <a:r>
              <a:rPr lang="en-US" altLang="en-US" sz="1089" dirty="0">
                <a:solidFill>
                  <a:schemeClr val="tx1"/>
                </a:solidFill>
              </a:rPr>
              <a:t>)</a:t>
            </a:r>
            <a:endParaRPr lang="en-IN" altLang="en-US" sz="1089" dirty="0">
              <a:solidFill>
                <a:schemeClr val="tx1"/>
              </a:solidFill>
            </a:endParaRPr>
          </a:p>
        </p:txBody>
      </p:sp>
    </p:spTree>
    <p:extLst>
      <p:ext uri="{BB962C8B-B14F-4D97-AF65-F5344CB8AC3E}">
        <p14:creationId xmlns:p14="http://schemas.microsoft.com/office/powerpoint/2010/main" val="108235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linds(horizontal)">
                                      <p:cBhvr>
                                        <p:cTn id="10" dur="500"/>
                                        <p:tgtEl>
                                          <p:spTgt spid="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linds(horizontal)">
                                      <p:cBhvr>
                                        <p:cTn id="13" dur="500"/>
                                        <p:tgtEl>
                                          <p:spTgt spid="95"/>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81973E-6 6.6331E-6 L 0.17397 -0.01006 " pathEditMode="relative" ptsTypes="AA">
                                      <p:cBhvr>
                                        <p:cTn id="20" dur="2000" fill="hold"/>
                                        <p:tgtEl>
                                          <p:spTgt spid="2"/>
                                        </p:tgtEl>
                                        <p:attrNameLst>
                                          <p:attrName>ppt_x</p:attrName>
                                          <p:attrName>ppt_y</p:attrName>
                                        </p:attrNameLst>
                                      </p:cBhvr>
                                    </p:animMotion>
                                  </p:childTnLst>
                                </p:cTn>
                              </p:par>
                            </p:childTnLst>
                          </p:cTn>
                        </p:par>
                        <p:par>
                          <p:cTn id="21" fill="hold" nodeType="afterGroup">
                            <p:stCondLst>
                              <p:cond delay="2000"/>
                            </p:stCondLst>
                            <p:childTnLst>
                              <p:par>
                                <p:cTn id="22" presetID="55"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2000" fill="hold"/>
                                        <p:tgtEl>
                                          <p:spTgt spid="15"/>
                                        </p:tgtEl>
                                        <p:attrNameLst>
                                          <p:attrName>ppt_w</p:attrName>
                                        </p:attrNameLst>
                                      </p:cBhvr>
                                      <p:tavLst>
                                        <p:tav tm="0">
                                          <p:val>
                                            <p:strVal val="#ppt_w*0.70"/>
                                          </p:val>
                                        </p:tav>
                                        <p:tav tm="100000">
                                          <p:val>
                                            <p:strVal val="#ppt_w"/>
                                          </p:val>
                                        </p:tav>
                                      </p:tavLst>
                                    </p:anim>
                                    <p:anim calcmode="lin" valueType="num">
                                      <p:cBhvr>
                                        <p:cTn id="25" dur="2000" fill="hold"/>
                                        <p:tgtEl>
                                          <p:spTgt spid="15"/>
                                        </p:tgtEl>
                                        <p:attrNameLst>
                                          <p:attrName>ppt_h</p:attrName>
                                        </p:attrNameLst>
                                      </p:cBhvr>
                                      <p:tavLst>
                                        <p:tav tm="0">
                                          <p:val>
                                            <p:strVal val="#ppt_h"/>
                                          </p:val>
                                        </p:tav>
                                        <p:tav tm="100000">
                                          <p:val>
                                            <p:strVal val="#ppt_h"/>
                                          </p:val>
                                        </p:tav>
                                      </p:tavLst>
                                    </p:anim>
                                    <p:animEffect transition="in" filter="fade">
                                      <p:cBhvr>
                                        <p:cTn id="26" dur="2000"/>
                                        <p:tgtEl>
                                          <p:spTgt spid="15"/>
                                        </p:tgtEl>
                                      </p:cBhvr>
                                    </p:animEffect>
                                  </p:childTnLst>
                                </p:cTn>
                              </p:par>
                            </p:childTnLst>
                          </p:cTn>
                        </p:par>
                        <p:par>
                          <p:cTn id="27" fill="hold" nodeType="afterGroup">
                            <p:stCondLst>
                              <p:cond delay="4000"/>
                            </p:stCondLst>
                            <p:childTnLst>
                              <p:par>
                                <p:cTn id="28" presetID="1" presetClass="entr" presetSubtype="0" fill="hold" grpId="0" nodeType="afterEffect">
                                  <p:stCondLst>
                                    <p:cond delay="0"/>
                                  </p:stCondLst>
                                  <p:childTnLst>
                                    <p:set>
                                      <p:cBhvr>
                                        <p:cTn id="29" dur="1" fill="hold">
                                          <p:stCondLst>
                                            <p:cond delay="0"/>
                                          </p:stCondLst>
                                        </p:cTn>
                                        <p:tgtEl>
                                          <p:spTgt spid="133"/>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xit" presetSubtype="0" fill="hold" nodeType="after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8"/>
                                        </p:tgtEl>
                                        <p:attrNameLst>
                                          <p:attrName>style.visibility</p:attrName>
                                        </p:attrNameLst>
                                      </p:cBhvr>
                                      <p:to>
                                        <p:strVal val="hidden"/>
                                      </p:to>
                                    </p:set>
                                  </p:childTnLst>
                                </p:cTn>
                              </p:par>
                            </p:childTnLst>
                          </p:cTn>
                        </p:par>
                        <p:par>
                          <p:cTn id="39" fill="hold" nodeType="afterGroup">
                            <p:stCondLst>
                              <p:cond delay="4000"/>
                            </p:stCondLst>
                            <p:childTnLst>
                              <p:par>
                                <p:cTn id="40" presetID="0" presetClass="path" presetSubtype="0" accel="50000" decel="50000" fill="hold" nodeType="afterEffect">
                                  <p:stCondLst>
                                    <p:cond delay="0"/>
                                  </p:stCondLst>
                                  <p:childTnLst>
                                    <p:animMotion origin="layout" path="M 4.63284E-7 -2.59073E-6 C 0.00882 0.05937 0.01765 0.11895 -0.00756 0.15125 C -0.03278 0.18377 -0.12859 0.17118 -0.15128 0.19467 C -0.17397 0.21796 -0.15884 0.25488 -0.14371 0.29201 " pathEditMode="relative" rAng="0" ptsTypes="aaaA">
                                      <p:cBhvr>
                                        <p:cTn id="41" dur="2000" fill="hold"/>
                                        <p:tgtEl>
                                          <p:spTgt spid="15"/>
                                        </p:tgtEl>
                                        <p:attrNameLst>
                                          <p:attrName>ppt_x</p:attrName>
                                          <p:attrName>ppt_y</p:attrName>
                                        </p:attrNameLst>
                                      </p:cBhvr>
                                      <p:rCtr x="-7816" y="14600"/>
                                    </p:animMotion>
                                  </p:childTnLst>
                                </p:cTn>
                              </p:par>
                            </p:childTnLst>
                          </p:cTn>
                        </p:par>
                        <p:par>
                          <p:cTn id="42" fill="hold" nodeType="afterGroup">
                            <p:stCondLst>
                              <p:cond delay="6000"/>
                            </p:stCondLst>
                            <p:childTnLst>
                              <p:par>
                                <p:cTn id="43" presetID="1" presetClass="entr" presetSubtype="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p:cTn id="55" dur="1000" fill="hold"/>
                                        <p:tgtEl>
                                          <p:spTgt spid="128"/>
                                        </p:tgtEl>
                                        <p:attrNameLst>
                                          <p:attrName>ppt_x</p:attrName>
                                        </p:attrNameLst>
                                      </p:cBhvr>
                                      <p:tavLst>
                                        <p:tav tm="0">
                                          <p:val>
                                            <p:strVal val="#ppt_x-.2"/>
                                          </p:val>
                                        </p:tav>
                                        <p:tav tm="100000">
                                          <p:val>
                                            <p:strVal val="#ppt_x"/>
                                          </p:val>
                                        </p:tav>
                                      </p:tavLst>
                                    </p:anim>
                                    <p:anim calcmode="lin" valueType="num">
                                      <p:cBhvr>
                                        <p:cTn id="56" dur="1000" fill="hold"/>
                                        <p:tgtEl>
                                          <p:spTgt spid="12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28"/>
                                        </p:tgtEl>
                                      </p:cBhvr>
                                    </p:animEffect>
                                  </p:childTnLst>
                                </p:cTn>
                              </p:par>
                            </p:childTnLst>
                          </p:cTn>
                        </p:par>
                        <p:par>
                          <p:cTn id="58" fill="hold" nodeType="afterGroup">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childTnLst>
                          </p:cTn>
                        </p:par>
                        <p:par>
                          <p:cTn id="61" fill="hold" nodeType="afterGroup">
                            <p:stCondLst>
                              <p:cond delay="1000"/>
                            </p:stCondLst>
                            <p:childTnLst>
                              <p:par>
                                <p:cTn id="62" presetID="42" presetClass="exit" presetSubtype="0" fill="hold" grpId="1" nodeType="afterEffect">
                                  <p:stCondLst>
                                    <p:cond delay="0"/>
                                  </p:stCondLst>
                                  <p:childTnLst>
                                    <p:animEffect transition="out" filter="fade">
                                      <p:cBhvr>
                                        <p:cTn id="63" dur="1000"/>
                                        <p:tgtEl>
                                          <p:spTgt spid="105"/>
                                        </p:tgtEl>
                                      </p:cBhvr>
                                    </p:animEffect>
                                    <p:anim calcmode="lin" valueType="num">
                                      <p:cBhvr>
                                        <p:cTn id="64" dur="1000"/>
                                        <p:tgtEl>
                                          <p:spTgt spid="105"/>
                                        </p:tgtEl>
                                        <p:attrNameLst>
                                          <p:attrName>ppt_x</p:attrName>
                                        </p:attrNameLst>
                                      </p:cBhvr>
                                      <p:tavLst>
                                        <p:tav tm="0">
                                          <p:val>
                                            <p:strVal val="ppt_x"/>
                                          </p:val>
                                        </p:tav>
                                        <p:tav tm="100000">
                                          <p:val>
                                            <p:strVal val="ppt_x"/>
                                          </p:val>
                                        </p:tav>
                                      </p:tavLst>
                                    </p:anim>
                                    <p:anim calcmode="lin" valueType="num">
                                      <p:cBhvr>
                                        <p:cTn id="65" dur="1000"/>
                                        <p:tgtEl>
                                          <p:spTgt spid="105"/>
                                        </p:tgtEl>
                                        <p:attrNameLst>
                                          <p:attrName>ppt_y</p:attrName>
                                        </p:attrNameLst>
                                      </p:cBhvr>
                                      <p:tavLst>
                                        <p:tav tm="0">
                                          <p:val>
                                            <p:strVal val="ppt_y"/>
                                          </p:val>
                                        </p:tav>
                                        <p:tav tm="100000">
                                          <p:val>
                                            <p:strVal val="ppt_y+.1"/>
                                          </p:val>
                                        </p:tav>
                                      </p:tavLst>
                                    </p:anim>
                                    <p:set>
                                      <p:cBhvr>
                                        <p:cTn id="66" dur="1" fill="hold">
                                          <p:stCondLst>
                                            <p:cond delay="999"/>
                                          </p:stCondLst>
                                        </p:cTn>
                                        <p:tgtEl>
                                          <p:spTgt spid="105"/>
                                        </p:tgtEl>
                                        <p:attrNameLst>
                                          <p:attrName>style.visibility</p:attrName>
                                        </p:attrNameLst>
                                      </p:cBhvr>
                                      <p:to>
                                        <p:strVal val="hidden"/>
                                      </p:to>
                                    </p:set>
                                  </p:childTnLst>
                                </p:cTn>
                              </p:par>
                            </p:childTnLst>
                          </p:cTn>
                        </p:par>
                        <p:par>
                          <p:cTn id="67" fill="hold" nodeType="afterGroup">
                            <p:stCondLst>
                              <p:cond delay="2000"/>
                            </p:stCondLst>
                            <p:childTnLst>
                              <p:par>
                                <p:cTn id="68" presetID="1" presetClass="entr" presetSubtype="0" fill="hold" grpId="0" nodeType="afterEffect">
                                  <p:stCondLst>
                                    <p:cond delay="0"/>
                                  </p:stCondLst>
                                  <p:childTnLst>
                                    <p:set>
                                      <p:cBhvr>
                                        <p:cTn id="69" dur="1" fill="hold">
                                          <p:stCondLst>
                                            <p:cond delay="0"/>
                                          </p:stCondLst>
                                        </p:cTn>
                                        <p:tgtEl>
                                          <p:spTgt spid="108"/>
                                        </p:tgtEl>
                                        <p:attrNameLst>
                                          <p:attrName>style.visibility</p:attrName>
                                        </p:attrNameLst>
                                      </p:cBhvr>
                                      <p:to>
                                        <p:strVal val="visible"/>
                                      </p:to>
                                    </p:set>
                                  </p:childTnLst>
                                </p:cTn>
                              </p:par>
                            </p:childTnLst>
                          </p:cTn>
                        </p:par>
                        <p:par>
                          <p:cTn id="70" fill="hold" nodeType="afterGroup">
                            <p:stCondLst>
                              <p:cond delay="2000"/>
                            </p:stCondLst>
                            <p:childTnLst>
                              <p:par>
                                <p:cTn id="71" presetID="0" presetClass="path" presetSubtype="0" accel="50000" decel="50000" fill="hold" nodeType="afterEffect">
                                  <p:stCondLst>
                                    <p:cond delay="0"/>
                                  </p:stCondLst>
                                  <p:childTnLst>
                                    <p:animMotion origin="layout" path="M 0.00914 -0.00797 C 0.01481 -0.03083 0.02033 -0.05349 0.02253 -0.06733 C 0.02474 -0.08139 0.0271 -0.08139 0.02253 -0.09125 C 0.01812 -0.10111 0.00693 -0.11391 -0.0041 -0.1267 " pathEditMode="relative" rAng="0" ptsTypes="aaaA">
                                      <p:cBhvr>
                                        <p:cTn id="72" dur="2000" fill="hold"/>
                                        <p:tgtEl>
                                          <p:spTgt spid="128"/>
                                        </p:tgtEl>
                                        <p:attrNameLst>
                                          <p:attrName>ppt_x</p:attrName>
                                          <p:attrName>ppt_y</p:attrName>
                                        </p:attrNameLst>
                                      </p:cBhvr>
                                      <p:rCtr x="236" y="-5937"/>
                                    </p:animMotion>
                                  </p:childTnLst>
                                </p:cTn>
                              </p:par>
                            </p:childTnLst>
                          </p:cTn>
                        </p:par>
                        <p:par>
                          <p:cTn id="73" fill="hold" nodeType="afterGroup">
                            <p:stCondLst>
                              <p:cond delay="4000"/>
                            </p:stCondLst>
                            <p:childTnLst>
                              <p:par>
                                <p:cTn id="74" presetID="47" presetClass="exit" presetSubtype="0" fill="hold" grpId="1" nodeType="afterEffect">
                                  <p:stCondLst>
                                    <p:cond delay="0"/>
                                  </p:stCondLst>
                                  <p:childTnLst>
                                    <p:animEffect transition="out" filter="fade">
                                      <p:cBhvr>
                                        <p:cTn id="75" dur="1000"/>
                                        <p:tgtEl>
                                          <p:spTgt spid="103"/>
                                        </p:tgtEl>
                                      </p:cBhvr>
                                    </p:animEffect>
                                    <p:anim calcmode="lin" valueType="num">
                                      <p:cBhvr>
                                        <p:cTn id="76" dur="1000"/>
                                        <p:tgtEl>
                                          <p:spTgt spid="103"/>
                                        </p:tgtEl>
                                        <p:attrNameLst>
                                          <p:attrName>ppt_x</p:attrName>
                                        </p:attrNameLst>
                                      </p:cBhvr>
                                      <p:tavLst>
                                        <p:tav tm="0">
                                          <p:val>
                                            <p:strVal val="ppt_x"/>
                                          </p:val>
                                        </p:tav>
                                        <p:tav tm="100000">
                                          <p:val>
                                            <p:strVal val="ppt_x"/>
                                          </p:val>
                                        </p:tav>
                                      </p:tavLst>
                                    </p:anim>
                                    <p:anim calcmode="lin" valueType="num">
                                      <p:cBhvr>
                                        <p:cTn id="77" dur="1000"/>
                                        <p:tgtEl>
                                          <p:spTgt spid="103"/>
                                        </p:tgtEl>
                                        <p:attrNameLst>
                                          <p:attrName>ppt_y</p:attrName>
                                        </p:attrNameLst>
                                      </p:cBhvr>
                                      <p:tavLst>
                                        <p:tav tm="0">
                                          <p:val>
                                            <p:strVal val="ppt_y"/>
                                          </p:val>
                                        </p:tav>
                                        <p:tav tm="100000">
                                          <p:val>
                                            <p:strVal val="ppt_y-.1"/>
                                          </p:val>
                                        </p:tav>
                                      </p:tavLst>
                                    </p:anim>
                                    <p:set>
                                      <p:cBhvr>
                                        <p:cTn id="78" dur="1" fill="hold">
                                          <p:stCondLst>
                                            <p:cond delay="999"/>
                                          </p:stCondLst>
                                        </p:cTn>
                                        <p:tgtEl>
                                          <p:spTgt spid="103"/>
                                        </p:tgtEl>
                                        <p:attrNameLst>
                                          <p:attrName>style.visibility</p:attrName>
                                        </p:attrNameLst>
                                      </p:cBhvr>
                                      <p:to>
                                        <p:strVal val="hidden"/>
                                      </p:to>
                                    </p:set>
                                  </p:childTnLst>
                                </p:cTn>
                              </p:par>
                              <p:par>
                                <p:cTn id="79" presetID="47" presetClass="exit" presetSubtype="0" fill="hold" nodeType="withEffect">
                                  <p:stCondLst>
                                    <p:cond delay="0"/>
                                  </p:stCondLst>
                                  <p:childTnLst>
                                    <p:animEffect transition="out" filter="fade">
                                      <p:cBhvr>
                                        <p:cTn id="80" dur="1000"/>
                                        <p:tgtEl>
                                          <p:spTgt spid="128"/>
                                        </p:tgtEl>
                                      </p:cBhvr>
                                    </p:animEffect>
                                    <p:anim calcmode="lin" valueType="num">
                                      <p:cBhvr>
                                        <p:cTn id="81" dur="1000"/>
                                        <p:tgtEl>
                                          <p:spTgt spid="128"/>
                                        </p:tgtEl>
                                        <p:attrNameLst>
                                          <p:attrName>ppt_x</p:attrName>
                                        </p:attrNameLst>
                                      </p:cBhvr>
                                      <p:tavLst>
                                        <p:tav tm="0">
                                          <p:val>
                                            <p:strVal val="ppt_x"/>
                                          </p:val>
                                        </p:tav>
                                        <p:tav tm="100000">
                                          <p:val>
                                            <p:strVal val="ppt_x"/>
                                          </p:val>
                                        </p:tav>
                                      </p:tavLst>
                                    </p:anim>
                                    <p:anim calcmode="lin" valueType="num">
                                      <p:cBhvr>
                                        <p:cTn id="82" dur="1000"/>
                                        <p:tgtEl>
                                          <p:spTgt spid="128"/>
                                        </p:tgtEl>
                                        <p:attrNameLst>
                                          <p:attrName>ppt_y</p:attrName>
                                        </p:attrNameLst>
                                      </p:cBhvr>
                                      <p:tavLst>
                                        <p:tav tm="0">
                                          <p:val>
                                            <p:strVal val="ppt_y"/>
                                          </p:val>
                                        </p:tav>
                                        <p:tav tm="100000">
                                          <p:val>
                                            <p:strVal val="ppt_y-.1"/>
                                          </p:val>
                                        </p:tav>
                                      </p:tavLst>
                                    </p:anim>
                                    <p:set>
                                      <p:cBhvr>
                                        <p:cTn id="83" dur="1" fill="hold">
                                          <p:stCondLst>
                                            <p:cond delay="999"/>
                                          </p:stCondLst>
                                        </p:cTn>
                                        <p:tgtEl>
                                          <p:spTgt spid="12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06"/>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08"/>
                                        </p:tgtEl>
                                        <p:attrNameLst>
                                          <p:attrName>style.visibility</p:attrName>
                                        </p:attrNameLst>
                                      </p:cBhvr>
                                      <p:to>
                                        <p:strVal val="hidden"/>
                                      </p:to>
                                    </p:set>
                                  </p:childTnLst>
                                </p:cTn>
                              </p:par>
                            </p:childTnLst>
                          </p:cTn>
                        </p:par>
                        <p:par>
                          <p:cTn id="88" fill="hold" nodeType="afterGroup">
                            <p:stCondLst>
                              <p:cond delay="5000"/>
                            </p:stCondLst>
                            <p:childTnLst>
                              <p:par>
                                <p:cTn id="89" presetID="1" presetClass="entr" presetSubtype="0" fill="hold" grpId="0" nodeType="afterEffect">
                                  <p:stCondLst>
                                    <p:cond delay="0"/>
                                  </p:stCondLst>
                                  <p:childTnLst>
                                    <p:set>
                                      <p:cBhvr>
                                        <p:cTn id="90" dur="1" fill="hold">
                                          <p:stCondLst>
                                            <p:cond delay="0"/>
                                          </p:stCondLst>
                                        </p:cTn>
                                        <p:tgtEl>
                                          <p:spTgt spid="5170"/>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5152"/>
                                        </p:tgtEl>
                                        <p:attrNameLst>
                                          <p:attrName>style.visibility</p:attrName>
                                        </p:attrNameLst>
                                      </p:cBhvr>
                                      <p:to>
                                        <p:strVal val="visible"/>
                                      </p:to>
                                    </p:set>
                                    <p:animEffect transition="in" filter="blinds(horizontal)">
                                      <p:cBhvr>
                                        <p:cTn id="95" dur="500"/>
                                        <p:tgtEl>
                                          <p:spTgt spid="5152"/>
                                        </p:tgtEl>
                                      </p:cBhvr>
                                    </p:animEffect>
                                  </p:childTnLst>
                                </p:cTn>
                              </p:par>
                              <p:par>
                                <p:cTn id="96" presetID="3" presetClass="entr" presetSubtype="10" fill="hold" nodeType="with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blinds(horizontal)">
                                      <p:cBhvr>
                                        <p:cTn id="98" dur="500"/>
                                        <p:tgtEl>
                                          <p:spTgt spid="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5153"/>
                                        </p:tgtEl>
                                        <p:attrNameLst>
                                          <p:attrName>style.visibility</p:attrName>
                                        </p:attrNameLst>
                                      </p:cBhvr>
                                      <p:to>
                                        <p:strVal val="visible"/>
                                      </p:to>
                                    </p:set>
                                    <p:animEffect transition="in" filter="blinds(horizontal)">
                                      <p:cBhvr>
                                        <p:cTn id="103" dur="500"/>
                                        <p:tgtEl>
                                          <p:spTgt spid="5153"/>
                                        </p:tgtEl>
                                      </p:cBhvr>
                                    </p:animEffect>
                                  </p:childTnLst>
                                </p:cTn>
                              </p:par>
                              <p:par>
                                <p:cTn id="104" presetID="3" presetClass="entr" presetSubtype="10" fill="hold"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linds(horizontal)">
                                      <p:cBhvr>
                                        <p:cTn id="106" dur="500"/>
                                        <p:tgtEl>
                                          <p:spTgt spid="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5154"/>
                                        </p:tgtEl>
                                        <p:attrNameLst>
                                          <p:attrName>style.visibility</p:attrName>
                                        </p:attrNameLst>
                                      </p:cBhvr>
                                      <p:to>
                                        <p:strVal val="visible"/>
                                      </p:to>
                                    </p:set>
                                    <p:animEffect transition="in" filter="blinds(horizontal)">
                                      <p:cBhvr>
                                        <p:cTn id="111" dur="500"/>
                                        <p:tgtEl>
                                          <p:spTgt spid="5154"/>
                                        </p:tgtEl>
                                      </p:cBhvr>
                                    </p:animEffect>
                                  </p:childTnLst>
                                </p:cTn>
                              </p:par>
                              <p:par>
                                <p:cTn id="112" presetID="3" presetClass="entr" presetSubtype="10" fill="hold" nodeType="with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blinds(horizontal)">
                                      <p:cBhvr>
                                        <p:cTn id="114" dur="500"/>
                                        <p:tgtEl>
                                          <p:spTgt spid="6"/>
                                        </p:tgtEl>
                                      </p:cBhvr>
                                    </p:animEffect>
                                  </p:childTnLst>
                                </p:cTn>
                              </p:par>
                            </p:childTnLst>
                          </p:cTn>
                        </p:par>
                        <p:par>
                          <p:cTn id="115" fill="hold" nodeType="afterGroup">
                            <p:stCondLst>
                              <p:cond delay="500"/>
                            </p:stCondLst>
                            <p:childTnLst>
                              <p:par>
                                <p:cTn id="116" presetID="1" presetClass="entr" presetSubtype="0" fill="hold" grpId="0" nodeType="afterEffect">
                                  <p:stCondLst>
                                    <p:cond delay="0"/>
                                  </p:stCondLst>
                                  <p:childTnLst>
                                    <p:set>
                                      <p:cBhvr>
                                        <p:cTn id="117" dur="1" fill="hold">
                                          <p:stCondLst>
                                            <p:cond delay="0"/>
                                          </p:stCondLst>
                                        </p:cTn>
                                        <p:tgtEl>
                                          <p:spTgt spid="5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0" grpId="0"/>
      <p:bldP spid="5171" grpId="0"/>
      <p:bldP spid="95" grpId="0"/>
      <p:bldP spid="95" grpId="1"/>
      <p:bldP spid="98" grpId="0"/>
      <p:bldP spid="98" grpId="1"/>
      <p:bldP spid="103" grpId="0" animBg="1"/>
      <p:bldP spid="103" grpId="1" animBg="1"/>
      <p:bldP spid="104" grpId="0" animBg="1"/>
      <p:bldP spid="105" grpId="0" animBg="1"/>
      <p:bldP spid="105" grpId="1" animBg="1"/>
      <p:bldP spid="106" grpId="0"/>
      <p:bldP spid="106" grpId="1"/>
      <p:bldP spid="108" grpId="0"/>
      <p:bldP spid="108" grpId="1"/>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0" name="Rectangle 62"/>
          <p:cNvSpPr>
            <a:spLocks noChangeArrowheads="1"/>
          </p:cNvSpPr>
          <p:nvPr/>
        </p:nvSpPr>
        <p:spPr bwMode="auto">
          <a:xfrm>
            <a:off x="2252546" y="401444"/>
            <a:ext cx="8519532" cy="5241073"/>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02" name="TextBox 306"/>
          <p:cNvSpPr txBox="1">
            <a:spLocks noChangeArrowheads="1"/>
          </p:cNvSpPr>
          <p:nvPr/>
        </p:nvSpPr>
        <p:spPr bwMode="auto">
          <a:xfrm>
            <a:off x="2847020" y="771921"/>
            <a:ext cx="4562399"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Increased complexity of proteome due to PTMs</a:t>
            </a:r>
            <a:endParaRPr lang="en-IN" altLang="en-US" sz="1452" b="1">
              <a:solidFill>
                <a:schemeClr val="tx1"/>
              </a:solidFill>
            </a:endParaRPr>
          </a:p>
        </p:txBody>
      </p:sp>
      <p:grpSp>
        <p:nvGrpSpPr>
          <p:cNvPr id="2" name="Group 127"/>
          <p:cNvGrpSpPr>
            <a:grpSpLocks/>
          </p:cNvGrpSpPr>
          <p:nvPr/>
        </p:nvGrpSpPr>
        <p:grpSpPr bwMode="auto">
          <a:xfrm>
            <a:off x="3137931" y="1313418"/>
            <a:ext cx="7036579" cy="387401"/>
            <a:chOff x="1781503" y="1826531"/>
            <a:chExt cx="7756635" cy="427422"/>
          </a:xfrm>
        </p:grpSpPr>
        <p:grpSp>
          <p:nvGrpSpPr>
            <p:cNvPr id="8303" name="Group 122"/>
            <p:cNvGrpSpPr>
              <a:grpSpLocks/>
            </p:cNvGrpSpPr>
            <p:nvPr/>
          </p:nvGrpSpPr>
          <p:grpSpPr bwMode="auto">
            <a:xfrm>
              <a:off x="2404845" y="1826531"/>
              <a:ext cx="6582100" cy="427422"/>
              <a:chOff x="2403880" y="1826891"/>
              <a:chExt cx="6179467" cy="356029"/>
            </a:xfrm>
          </p:grpSpPr>
          <p:sp>
            <p:nvSpPr>
              <p:cNvPr id="8306" name="Flowchart: Stored Data 282"/>
              <p:cNvSpPr>
                <a:spLocks noChangeArrowheads="1"/>
              </p:cNvSpPr>
              <p:nvPr/>
            </p:nvSpPr>
            <p:spPr bwMode="auto">
              <a:xfrm rot="-5400000">
                <a:off x="2596988" y="1895520"/>
                <a:ext cx="323849" cy="193148"/>
              </a:xfrm>
              <a:prstGeom prst="flowChartOnlineStorage">
                <a:avLst/>
              </a:prstGeom>
              <a:solidFill>
                <a:srgbClr val="CC0099"/>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07" name="Flowchart: Stored Data 284"/>
              <p:cNvSpPr>
                <a:spLocks noChangeArrowheads="1"/>
              </p:cNvSpPr>
              <p:nvPr/>
            </p:nvSpPr>
            <p:spPr bwMode="auto">
              <a:xfrm rot="-5400000">
                <a:off x="2834523" y="1895520"/>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08" name="Flowchart: Stored Data 285"/>
              <p:cNvSpPr>
                <a:spLocks noChangeArrowheads="1"/>
              </p:cNvSpPr>
              <p:nvPr/>
            </p:nvSpPr>
            <p:spPr bwMode="auto">
              <a:xfrm rot="-5400000">
                <a:off x="3054772" y="1903174"/>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09" name="Flowchart: Stored Data 288"/>
              <p:cNvSpPr>
                <a:spLocks noChangeArrowheads="1"/>
              </p:cNvSpPr>
              <p:nvPr/>
            </p:nvSpPr>
            <p:spPr bwMode="auto">
              <a:xfrm rot="-5400000">
                <a:off x="3295209" y="1894029"/>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10" name="Flowchart: Stored Data 289"/>
              <p:cNvSpPr>
                <a:spLocks noChangeArrowheads="1"/>
              </p:cNvSpPr>
              <p:nvPr/>
            </p:nvSpPr>
            <p:spPr bwMode="auto">
              <a:xfrm rot="-5400000">
                <a:off x="3510542" y="1894029"/>
                <a:ext cx="323849" cy="193148"/>
              </a:xfrm>
              <a:prstGeom prst="flowChartOnlineStorag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11" name="Flowchart: Stored Data 290"/>
              <p:cNvSpPr>
                <a:spLocks noChangeArrowheads="1"/>
              </p:cNvSpPr>
              <p:nvPr/>
            </p:nvSpPr>
            <p:spPr bwMode="auto">
              <a:xfrm rot="-5400000">
                <a:off x="3750978" y="1894029"/>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12" name="Flowchart: Stored Data 291"/>
              <p:cNvSpPr>
                <a:spLocks noChangeArrowheads="1"/>
              </p:cNvSpPr>
              <p:nvPr/>
            </p:nvSpPr>
            <p:spPr bwMode="auto">
              <a:xfrm rot="-5400000">
                <a:off x="3986108" y="1894029"/>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13" name="TextBox 293"/>
              <p:cNvSpPr txBox="1">
                <a:spLocks noChangeArrowheads="1"/>
              </p:cNvSpPr>
              <p:nvPr/>
            </p:nvSpPr>
            <p:spPr bwMode="auto">
              <a:xfrm>
                <a:off x="2620308" y="1950551"/>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A</a:t>
                </a:r>
                <a:endParaRPr lang="en-IN" altLang="en-US" sz="1089" b="1"/>
              </a:p>
            </p:txBody>
          </p:sp>
          <p:sp>
            <p:nvSpPr>
              <p:cNvPr id="8314" name="TextBox 295"/>
              <p:cNvSpPr txBox="1">
                <a:spLocks noChangeArrowheads="1"/>
              </p:cNvSpPr>
              <p:nvPr/>
            </p:nvSpPr>
            <p:spPr bwMode="auto">
              <a:xfrm>
                <a:off x="2851295" y="1958698"/>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15" name="TextBox 296"/>
              <p:cNvSpPr txBox="1">
                <a:spLocks noChangeArrowheads="1"/>
              </p:cNvSpPr>
              <p:nvPr/>
            </p:nvSpPr>
            <p:spPr bwMode="auto">
              <a:xfrm>
                <a:off x="3062326" y="1952396"/>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16" name="TextBox 297"/>
              <p:cNvSpPr txBox="1">
                <a:spLocks noChangeArrowheads="1"/>
              </p:cNvSpPr>
              <p:nvPr/>
            </p:nvSpPr>
            <p:spPr bwMode="auto">
              <a:xfrm>
                <a:off x="3313558" y="1961542"/>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17" name="TextBox 298"/>
              <p:cNvSpPr txBox="1">
                <a:spLocks noChangeArrowheads="1"/>
              </p:cNvSpPr>
              <p:nvPr/>
            </p:nvSpPr>
            <p:spPr bwMode="auto">
              <a:xfrm>
                <a:off x="3526539" y="1961540"/>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U</a:t>
                </a:r>
                <a:endParaRPr lang="en-IN" altLang="en-US" sz="1089" b="1"/>
              </a:p>
            </p:txBody>
          </p:sp>
          <p:sp>
            <p:nvSpPr>
              <p:cNvPr id="8318" name="TextBox 299"/>
              <p:cNvSpPr txBox="1">
                <a:spLocks noChangeArrowheads="1"/>
              </p:cNvSpPr>
              <p:nvPr/>
            </p:nvSpPr>
            <p:spPr bwMode="auto">
              <a:xfrm>
                <a:off x="3769102" y="1960050"/>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19" name="TextBox 300"/>
              <p:cNvSpPr txBox="1">
                <a:spLocks noChangeArrowheads="1"/>
              </p:cNvSpPr>
              <p:nvPr/>
            </p:nvSpPr>
            <p:spPr bwMode="auto">
              <a:xfrm>
                <a:off x="4000089" y="1949084"/>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20" name="Flowchart: Stored Data 284"/>
              <p:cNvSpPr>
                <a:spLocks noChangeArrowheads="1"/>
              </p:cNvSpPr>
              <p:nvPr/>
            </p:nvSpPr>
            <p:spPr bwMode="auto">
              <a:xfrm rot="-5400000">
                <a:off x="4214242" y="1911286"/>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21" name="Flowchart: Stored Data 285"/>
              <p:cNvSpPr>
                <a:spLocks noChangeArrowheads="1"/>
              </p:cNvSpPr>
              <p:nvPr/>
            </p:nvSpPr>
            <p:spPr bwMode="auto">
              <a:xfrm rot="-5400000">
                <a:off x="4450258" y="1918940"/>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22" name="Flowchart: Stored Data 289"/>
              <p:cNvSpPr>
                <a:spLocks noChangeArrowheads="1"/>
              </p:cNvSpPr>
              <p:nvPr/>
            </p:nvSpPr>
            <p:spPr bwMode="auto">
              <a:xfrm rot="-5400000">
                <a:off x="4685353" y="1909795"/>
                <a:ext cx="323849" cy="193148"/>
              </a:xfrm>
              <a:prstGeom prst="flowChartOnlineStorag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23" name="Flowchart: Stored Data 290"/>
              <p:cNvSpPr>
                <a:spLocks noChangeArrowheads="1"/>
              </p:cNvSpPr>
              <p:nvPr/>
            </p:nvSpPr>
            <p:spPr bwMode="auto">
              <a:xfrm rot="-5400000">
                <a:off x="4910023" y="1909795"/>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24" name="Flowchart: Stored Data 291"/>
              <p:cNvSpPr>
                <a:spLocks noChangeArrowheads="1"/>
              </p:cNvSpPr>
              <p:nvPr/>
            </p:nvSpPr>
            <p:spPr bwMode="auto">
              <a:xfrm rot="-5400000">
                <a:off x="5145153" y="1894029"/>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25" name="TextBox 295"/>
              <p:cNvSpPr txBox="1">
                <a:spLocks noChangeArrowheads="1"/>
              </p:cNvSpPr>
              <p:nvPr/>
            </p:nvSpPr>
            <p:spPr bwMode="auto">
              <a:xfrm>
                <a:off x="4231014" y="1974464"/>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26" name="TextBox 296"/>
              <p:cNvSpPr txBox="1">
                <a:spLocks noChangeArrowheads="1"/>
              </p:cNvSpPr>
              <p:nvPr/>
            </p:nvSpPr>
            <p:spPr bwMode="auto">
              <a:xfrm>
                <a:off x="4457811" y="1968162"/>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27" name="TextBox 298"/>
              <p:cNvSpPr txBox="1">
                <a:spLocks noChangeArrowheads="1"/>
              </p:cNvSpPr>
              <p:nvPr/>
            </p:nvSpPr>
            <p:spPr bwMode="auto">
              <a:xfrm>
                <a:off x="4701350" y="1977308"/>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U</a:t>
                </a:r>
                <a:endParaRPr lang="en-IN" altLang="en-US" sz="1089" b="1"/>
              </a:p>
            </p:txBody>
          </p:sp>
          <p:sp>
            <p:nvSpPr>
              <p:cNvPr id="8328" name="TextBox 299"/>
              <p:cNvSpPr txBox="1">
                <a:spLocks noChangeArrowheads="1"/>
              </p:cNvSpPr>
              <p:nvPr/>
            </p:nvSpPr>
            <p:spPr bwMode="auto">
              <a:xfrm>
                <a:off x="4928147" y="1975816"/>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29" name="TextBox 300"/>
              <p:cNvSpPr txBox="1">
                <a:spLocks noChangeArrowheads="1"/>
              </p:cNvSpPr>
              <p:nvPr/>
            </p:nvSpPr>
            <p:spPr bwMode="auto">
              <a:xfrm>
                <a:off x="5159134" y="1949084"/>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30" name="Flowchart: Stored Data 282"/>
              <p:cNvSpPr>
                <a:spLocks noChangeArrowheads="1"/>
              </p:cNvSpPr>
              <p:nvPr/>
            </p:nvSpPr>
            <p:spPr bwMode="auto">
              <a:xfrm rot="-5400000">
                <a:off x="5376362" y="1913484"/>
                <a:ext cx="323849" cy="193148"/>
              </a:xfrm>
              <a:prstGeom prst="flowChartOnlineStorage">
                <a:avLst/>
              </a:prstGeom>
              <a:solidFill>
                <a:srgbClr val="CC0099"/>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31" name="Flowchart: Stored Data 284"/>
              <p:cNvSpPr>
                <a:spLocks noChangeArrowheads="1"/>
              </p:cNvSpPr>
              <p:nvPr/>
            </p:nvSpPr>
            <p:spPr bwMode="auto">
              <a:xfrm rot="-5400000">
                <a:off x="5598131" y="1913484"/>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32" name="Flowchart: Stored Data 285"/>
              <p:cNvSpPr>
                <a:spLocks noChangeArrowheads="1"/>
              </p:cNvSpPr>
              <p:nvPr/>
            </p:nvSpPr>
            <p:spPr bwMode="auto">
              <a:xfrm rot="-5400000">
                <a:off x="5818380" y="1921138"/>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33" name="TextBox 293"/>
              <p:cNvSpPr txBox="1">
                <a:spLocks noChangeArrowheads="1"/>
              </p:cNvSpPr>
              <p:nvPr/>
            </p:nvSpPr>
            <p:spPr bwMode="auto">
              <a:xfrm>
                <a:off x="5399682" y="1968515"/>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A</a:t>
                </a:r>
                <a:endParaRPr lang="en-IN" altLang="en-US" sz="1089" b="1"/>
              </a:p>
            </p:txBody>
          </p:sp>
          <p:sp>
            <p:nvSpPr>
              <p:cNvPr id="8334" name="TextBox 295"/>
              <p:cNvSpPr txBox="1">
                <a:spLocks noChangeArrowheads="1"/>
              </p:cNvSpPr>
              <p:nvPr/>
            </p:nvSpPr>
            <p:spPr bwMode="auto">
              <a:xfrm>
                <a:off x="5614903" y="1976662"/>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35" name="TextBox 296"/>
              <p:cNvSpPr txBox="1">
                <a:spLocks noChangeArrowheads="1"/>
              </p:cNvSpPr>
              <p:nvPr/>
            </p:nvSpPr>
            <p:spPr bwMode="auto">
              <a:xfrm>
                <a:off x="5825934" y="1970360"/>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36" name="Flowchart: Stored Data 282"/>
              <p:cNvSpPr>
                <a:spLocks noChangeArrowheads="1"/>
              </p:cNvSpPr>
              <p:nvPr/>
            </p:nvSpPr>
            <p:spPr bwMode="auto">
              <a:xfrm rot="-5400000">
                <a:off x="2380559" y="1892242"/>
                <a:ext cx="323849" cy="193148"/>
              </a:xfrm>
              <a:prstGeom prst="flowChartOnlineStorage">
                <a:avLst/>
              </a:prstGeom>
              <a:solidFill>
                <a:srgbClr val="CC0099"/>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37" name="TextBox 293"/>
              <p:cNvSpPr txBox="1">
                <a:spLocks noChangeArrowheads="1"/>
              </p:cNvSpPr>
              <p:nvPr/>
            </p:nvSpPr>
            <p:spPr bwMode="auto">
              <a:xfrm>
                <a:off x="2403880" y="1947273"/>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A</a:t>
                </a:r>
                <a:endParaRPr lang="en-IN" altLang="en-US" sz="1089" b="1"/>
              </a:p>
            </p:txBody>
          </p:sp>
          <p:sp>
            <p:nvSpPr>
              <p:cNvPr id="8338" name="Flowchart: Stored Data 291"/>
              <p:cNvSpPr>
                <a:spLocks noChangeArrowheads="1"/>
              </p:cNvSpPr>
              <p:nvPr/>
            </p:nvSpPr>
            <p:spPr bwMode="auto">
              <a:xfrm rot="-5400000">
                <a:off x="6032697" y="1924422"/>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39" name="TextBox 300"/>
              <p:cNvSpPr txBox="1">
                <a:spLocks noChangeArrowheads="1"/>
              </p:cNvSpPr>
              <p:nvPr/>
            </p:nvSpPr>
            <p:spPr bwMode="auto">
              <a:xfrm>
                <a:off x="6046678" y="1979477"/>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40" name="Flowchart: Stored Data 282"/>
              <p:cNvSpPr>
                <a:spLocks noChangeArrowheads="1"/>
              </p:cNvSpPr>
              <p:nvPr/>
            </p:nvSpPr>
            <p:spPr bwMode="auto">
              <a:xfrm rot="-5400000">
                <a:off x="6263906" y="1912345"/>
                <a:ext cx="323849" cy="193148"/>
              </a:xfrm>
              <a:prstGeom prst="flowChartOnlineStorage">
                <a:avLst/>
              </a:prstGeom>
              <a:solidFill>
                <a:srgbClr val="CC0099"/>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41" name="Flowchart: Stored Data 284"/>
              <p:cNvSpPr>
                <a:spLocks noChangeArrowheads="1"/>
              </p:cNvSpPr>
              <p:nvPr/>
            </p:nvSpPr>
            <p:spPr bwMode="auto">
              <a:xfrm rot="-5400000">
                <a:off x="6485675" y="1912345"/>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42" name="TextBox 293"/>
              <p:cNvSpPr txBox="1">
                <a:spLocks noChangeArrowheads="1"/>
              </p:cNvSpPr>
              <p:nvPr/>
            </p:nvSpPr>
            <p:spPr bwMode="auto">
              <a:xfrm>
                <a:off x="6287226" y="1967376"/>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A</a:t>
                </a:r>
                <a:endParaRPr lang="en-IN" altLang="en-US" sz="1089" b="1"/>
              </a:p>
            </p:txBody>
          </p:sp>
          <p:sp>
            <p:nvSpPr>
              <p:cNvPr id="8343" name="TextBox 295"/>
              <p:cNvSpPr txBox="1">
                <a:spLocks noChangeArrowheads="1"/>
              </p:cNvSpPr>
              <p:nvPr/>
            </p:nvSpPr>
            <p:spPr bwMode="auto">
              <a:xfrm>
                <a:off x="6502447" y="1975523"/>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44" name="Flowchart: Stored Data 289"/>
              <p:cNvSpPr>
                <a:spLocks noChangeArrowheads="1"/>
              </p:cNvSpPr>
              <p:nvPr/>
            </p:nvSpPr>
            <p:spPr bwMode="auto">
              <a:xfrm rot="-5400000">
                <a:off x="6716481" y="1924422"/>
                <a:ext cx="323849" cy="193148"/>
              </a:xfrm>
              <a:prstGeom prst="flowChartOnlineStorag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45" name="TextBox 298"/>
              <p:cNvSpPr txBox="1">
                <a:spLocks noChangeArrowheads="1"/>
              </p:cNvSpPr>
              <p:nvPr/>
            </p:nvSpPr>
            <p:spPr bwMode="auto">
              <a:xfrm>
                <a:off x="6732478" y="1991935"/>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U</a:t>
                </a:r>
                <a:endParaRPr lang="en-IN" altLang="en-US" sz="1089" b="1"/>
              </a:p>
            </p:txBody>
          </p:sp>
          <p:sp>
            <p:nvSpPr>
              <p:cNvPr id="8346" name="Flowchart: Stored Data 282"/>
              <p:cNvSpPr>
                <a:spLocks noChangeArrowheads="1"/>
              </p:cNvSpPr>
              <p:nvPr/>
            </p:nvSpPr>
            <p:spPr bwMode="auto">
              <a:xfrm rot="-5400000">
                <a:off x="6935128" y="1912425"/>
                <a:ext cx="323849" cy="193148"/>
              </a:xfrm>
              <a:prstGeom prst="flowChartOnlineStorage">
                <a:avLst/>
              </a:prstGeom>
              <a:solidFill>
                <a:srgbClr val="CC0099"/>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47" name="Flowchart: Stored Data 284"/>
              <p:cNvSpPr>
                <a:spLocks noChangeArrowheads="1"/>
              </p:cNvSpPr>
              <p:nvPr/>
            </p:nvSpPr>
            <p:spPr bwMode="auto">
              <a:xfrm rot="-5400000">
                <a:off x="7156897" y="1912425"/>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48" name="Flowchart: Stored Data 285"/>
              <p:cNvSpPr>
                <a:spLocks noChangeArrowheads="1"/>
              </p:cNvSpPr>
              <p:nvPr/>
            </p:nvSpPr>
            <p:spPr bwMode="auto">
              <a:xfrm rot="-5400000">
                <a:off x="7377146" y="1920079"/>
                <a:ext cx="323849" cy="193148"/>
              </a:xfrm>
              <a:prstGeom prst="flowChartOnlineStorag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49" name="TextBox 293"/>
              <p:cNvSpPr txBox="1">
                <a:spLocks noChangeArrowheads="1"/>
              </p:cNvSpPr>
              <p:nvPr/>
            </p:nvSpPr>
            <p:spPr bwMode="auto">
              <a:xfrm>
                <a:off x="6958448" y="1967456"/>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A</a:t>
                </a:r>
                <a:endParaRPr lang="en-IN" altLang="en-US" sz="1089" b="1"/>
              </a:p>
            </p:txBody>
          </p:sp>
          <p:sp>
            <p:nvSpPr>
              <p:cNvPr id="8350" name="TextBox 295"/>
              <p:cNvSpPr txBox="1">
                <a:spLocks noChangeArrowheads="1"/>
              </p:cNvSpPr>
              <p:nvPr/>
            </p:nvSpPr>
            <p:spPr bwMode="auto">
              <a:xfrm>
                <a:off x="7173669" y="1975603"/>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51" name="TextBox 296"/>
              <p:cNvSpPr txBox="1">
                <a:spLocks noChangeArrowheads="1"/>
              </p:cNvSpPr>
              <p:nvPr/>
            </p:nvSpPr>
            <p:spPr bwMode="auto">
              <a:xfrm>
                <a:off x="7384700" y="1969301"/>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G</a:t>
                </a:r>
                <a:endParaRPr lang="en-IN" altLang="en-US" sz="1089" b="1"/>
              </a:p>
            </p:txBody>
          </p:sp>
          <p:sp>
            <p:nvSpPr>
              <p:cNvPr id="8352" name="Flowchart: Stored Data 291"/>
              <p:cNvSpPr>
                <a:spLocks noChangeArrowheads="1"/>
              </p:cNvSpPr>
              <p:nvPr/>
            </p:nvSpPr>
            <p:spPr bwMode="auto">
              <a:xfrm rot="-5400000">
                <a:off x="7591463" y="1923363"/>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53" name="TextBox 300"/>
              <p:cNvSpPr txBox="1">
                <a:spLocks noChangeArrowheads="1"/>
              </p:cNvSpPr>
              <p:nvPr/>
            </p:nvSpPr>
            <p:spPr bwMode="auto">
              <a:xfrm>
                <a:off x="7605444" y="1978418"/>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54" name="Flowchart: Stored Data 282"/>
              <p:cNvSpPr>
                <a:spLocks noChangeArrowheads="1"/>
              </p:cNvSpPr>
              <p:nvPr/>
            </p:nvSpPr>
            <p:spPr bwMode="auto">
              <a:xfrm rot="-5400000">
                <a:off x="7822672" y="1911286"/>
                <a:ext cx="323849" cy="193148"/>
              </a:xfrm>
              <a:prstGeom prst="flowChartOnlineStorage">
                <a:avLst/>
              </a:prstGeom>
              <a:solidFill>
                <a:srgbClr val="CC0099"/>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55" name="Flowchart: Stored Data 284"/>
              <p:cNvSpPr>
                <a:spLocks noChangeArrowheads="1"/>
              </p:cNvSpPr>
              <p:nvPr/>
            </p:nvSpPr>
            <p:spPr bwMode="auto">
              <a:xfrm rot="-5400000">
                <a:off x="8044441" y="1911286"/>
                <a:ext cx="323849" cy="193148"/>
              </a:xfrm>
              <a:prstGeom prst="flowChartOnlineStorage">
                <a:avLst/>
              </a:prstGeom>
              <a:solidFill>
                <a:srgbClr val="C0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56" name="TextBox 293"/>
              <p:cNvSpPr txBox="1">
                <a:spLocks noChangeArrowheads="1"/>
              </p:cNvSpPr>
              <p:nvPr/>
            </p:nvSpPr>
            <p:spPr bwMode="auto">
              <a:xfrm>
                <a:off x="7845992" y="1966317"/>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A</a:t>
                </a:r>
                <a:endParaRPr lang="en-IN" altLang="en-US" sz="1089" b="1"/>
              </a:p>
            </p:txBody>
          </p:sp>
          <p:sp>
            <p:nvSpPr>
              <p:cNvPr id="8357" name="TextBox 295"/>
              <p:cNvSpPr txBox="1">
                <a:spLocks noChangeArrowheads="1"/>
              </p:cNvSpPr>
              <p:nvPr/>
            </p:nvSpPr>
            <p:spPr bwMode="auto">
              <a:xfrm>
                <a:off x="8061213" y="1974464"/>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C</a:t>
                </a:r>
                <a:endParaRPr lang="en-IN" altLang="en-US" sz="1089" b="1"/>
              </a:p>
            </p:txBody>
          </p:sp>
          <p:sp>
            <p:nvSpPr>
              <p:cNvPr id="8358" name="Flowchart: Stored Data 289"/>
              <p:cNvSpPr>
                <a:spLocks noChangeArrowheads="1"/>
              </p:cNvSpPr>
              <p:nvPr/>
            </p:nvSpPr>
            <p:spPr bwMode="auto">
              <a:xfrm rot="-5400000">
                <a:off x="8260445" y="1923365"/>
                <a:ext cx="323849" cy="193148"/>
              </a:xfrm>
              <a:prstGeom prst="flowChartOnlineStorag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endParaRPr lang="en-IN" altLang="en-US" sz="1089"/>
              </a:p>
            </p:txBody>
          </p:sp>
          <p:sp>
            <p:nvSpPr>
              <p:cNvPr id="8359" name="TextBox 298"/>
              <p:cNvSpPr txBox="1">
                <a:spLocks noChangeArrowheads="1"/>
              </p:cNvSpPr>
              <p:nvPr/>
            </p:nvSpPr>
            <p:spPr bwMode="auto">
              <a:xfrm>
                <a:off x="8276441" y="1990878"/>
                <a:ext cx="306906" cy="15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47000"/>
                  </a:lnSpc>
                </a:pPr>
                <a:r>
                  <a:rPr lang="en-US" altLang="en-US" sz="1089" b="1"/>
                  <a:t>U</a:t>
                </a:r>
                <a:endParaRPr lang="en-IN" altLang="en-US" sz="1089" b="1"/>
              </a:p>
            </p:txBody>
          </p:sp>
        </p:grpSp>
        <p:sp>
          <p:nvSpPr>
            <p:cNvPr id="126" name="Freeform 125"/>
            <p:cNvSpPr/>
            <p:nvPr/>
          </p:nvSpPr>
          <p:spPr bwMode="auto">
            <a:xfrm>
              <a:off x="8939642" y="2002902"/>
              <a:ext cx="598496" cy="138236"/>
            </a:xfrm>
            <a:custGeom>
              <a:avLst/>
              <a:gdLst>
                <a:gd name="connsiteX0" fmla="*/ 0 w 599090"/>
                <a:gd name="connsiteY0" fmla="*/ 78827 h 139262"/>
                <a:gd name="connsiteX1" fmla="*/ 204952 w 599090"/>
                <a:gd name="connsiteY1" fmla="*/ 126124 h 139262"/>
                <a:gd name="connsiteX2" fmla="*/ 599090 w 599090"/>
                <a:gd name="connsiteY2" fmla="*/ 0 h 139262"/>
              </a:gdLst>
              <a:ahLst/>
              <a:cxnLst>
                <a:cxn ang="0">
                  <a:pos x="connsiteX0" y="connsiteY0"/>
                </a:cxn>
                <a:cxn ang="0">
                  <a:pos x="connsiteX1" y="connsiteY1"/>
                </a:cxn>
                <a:cxn ang="0">
                  <a:pos x="connsiteX2" y="connsiteY2"/>
                </a:cxn>
              </a:cxnLst>
              <a:rect l="l" t="t" r="r" b="b"/>
              <a:pathLst>
                <a:path w="599090" h="139262">
                  <a:moveTo>
                    <a:pt x="0" y="78827"/>
                  </a:moveTo>
                  <a:cubicBezTo>
                    <a:pt x="52552" y="109044"/>
                    <a:pt x="105104" y="139262"/>
                    <a:pt x="204952" y="126124"/>
                  </a:cubicBezTo>
                  <a:cubicBezTo>
                    <a:pt x="304800" y="112986"/>
                    <a:pt x="451945" y="56493"/>
                    <a:pt x="599090" y="0"/>
                  </a:cubicBezTo>
                </a:path>
              </a:pathLst>
            </a:custGeom>
            <a:noFill/>
            <a:ln w="28575" cap="flat" cmpd="sng" algn="ctr">
              <a:solidFill>
                <a:schemeClr val="bg2">
                  <a:lumMod val="75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27" name="Freeform 126"/>
            <p:cNvSpPr/>
            <p:nvPr/>
          </p:nvSpPr>
          <p:spPr bwMode="auto">
            <a:xfrm>
              <a:off x="1781503" y="1867843"/>
              <a:ext cx="661996" cy="165248"/>
            </a:xfrm>
            <a:custGeom>
              <a:avLst/>
              <a:gdLst>
                <a:gd name="connsiteX0" fmla="*/ 662152 w 662152"/>
                <a:gd name="connsiteY0" fmla="*/ 118241 h 165538"/>
                <a:gd name="connsiteX1" fmla="*/ 331076 w 662152"/>
                <a:gd name="connsiteY1" fmla="*/ 7883 h 165538"/>
                <a:gd name="connsiteX2" fmla="*/ 0 w 662152"/>
                <a:gd name="connsiteY2" fmla="*/ 165538 h 165538"/>
              </a:gdLst>
              <a:ahLst/>
              <a:cxnLst>
                <a:cxn ang="0">
                  <a:pos x="connsiteX0" y="connsiteY0"/>
                </a:cxn>
                <a:cxn ang="0">
                  <a:pos x="connsiteX1" y="connsiteY1"/>
                </a:cxn>
                <a:cxn ang="0">
                  <a:pos x="connsiteX2" y="connsiteY2"/>
                </a:cxn>
              </a:cxnLst>
              <a:rect l="l" t="t" r="r" b="b"/>
              <a:pathLst>
                <a:path w="662152" h="165538">
                  <a:moveTo>
                    <a:pt x="662152" y="118241"/>
                  </a:moveTo>
                  <a:cubicBezTo>
                    <a:pt x="551793" y="59120"/>
                    <a:pt x="441435" y="0"/>
                    <a:pt x="331076" y="7883"/>
                  </a:cubicBezTo>
                  <a:cubicBezTo>
                    <a:pt x="220717" y="15766"/>
                    <a:pt x="110358" y="90652"/>
                    <a:pt x="0" y="165538"/>
                  </a:cubicBezTo>
                </a:path>
              </a:pathLst>
            </a:custGeom>
            <a:noFill/>
            <a:ln w="28575" cap="flat" cmpd="sng" algn="ctr">
              <a:solidFill>
                <a:schemeClr val="bg2">
                  <a:lumMod val="75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
        <p:nvSpPr>
          <p:cNvPr id="130" name="Down Arrow 129"/>
          <p:cNvSpPr/>
          <p:nvPr/>
        </p:nvSpPr>
        <p:spPr bwMode="auto">
          <a:xfrm rot="2788832">
            <a:off x="5386948" y="1904473"/>
            <a:ext cx="414764" cy="989783"/>
          </a:xfrm>
          <a:prstGeom prst="down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31" name="Down Arrow 130"/>
          <p:cNvSpPr/>
          <p:nvPr/>
        </p:nvSpPr>
        <p:spPr bwMode="auto">
          <a:xfrm rot="19201693">
            <a:off x="7466114" y="1918719"/>
            <a:ext cx="414764" cy="1050396"/>
          </a:xfrm>
          <a:prstGeom prst="down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32" name="TextBox 130"/>
          <p:cNvSpPr txBox="1">
            <a:spLocks noChangeArrowheads="1"/>
          </p:cNvSpPr>
          <p:nvPr/>
        </p:nvSpPr>
        <p:spPr bwMode="auto">
          <a:xfrm>
            <a:off x="5888619" y="1767067"/>
            <a:ext cx="13825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Gene sequence</a:t>
            </a:r>
            <a:endParaRPr lang="en-IN" altLang="en-US" sz="1270" b="1">
              <a:solidFill>
                <a:schemeClr val="tx1"/>
              </a:solidFill>
            </a:endParaRPr>
          </a:p>
        </p:txBody>
      </p:sp>
      <p:grpSp>
        <p:nvGrpSpPr>
          <p:cNvPr id="4" name="Group 160"/>
          <p:cNvGrpSpPr>
            <a:grpSpLocks/>
          </p:cNvGrpSpPr>
          <p:nvPr/>
        </p:nvGrpSpPr>
        <p:grpSpPr bwMode="auto">
          <a:xfrm rot="-954151">
            <a:off x="3054402" y="3804880"/>
            <a:ext cx="3099206" cy="1368144"/>
            <a:chOff x="2935614" y="4024203"/>
            <a:chExt cx="4025465" cy="1660634"/>
          </a:xfrm>
        </p:grpSpPr>
        <p:grpSp>
          <p:nvGrpSpPr>
            <p:cNvPr id="8276" name="Group 151"/>
            <p:cNvGrpSpPr>
              <a:grpSpLocks/>
            </p:cNvGrpSpPr>
            <p:nvPr/>
          </p:nvGrpSpPr>
          <p:grpSpPr bwMode="auto">
            <a:xfrm>
              <a:off x="2935614" y="4024203"/>
              <a:ext cx="580698" cy="457200"/>
              <a:chOff x="2935614" y="4024203"/>
              <a:chExt cx="580698" cy="457200"/>
            </a:xfrm>
          </p:grpSpPr>
          <p:sp>
            <p:nvSpPr>
              <p:cNvPr id="8301" name="Oval 141"/>
              <p:cNvSpPr>
                <a:spLocks noChangeArrowheads="1"/>
              </p:cNvSpPr>
              <p:nvPr/>
            </p:nvSpPr>
            <p:spPr bwMode="auto">
              <a:xfrm>
                <a:off x="2935614" y="4024203"/>
                <a:ext cx="533400" cy="457200"/>
              </a:xfrm>
              <a:prstGeom prst="ellips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302" name="TextBox 132"/>
              <p:cNvSpPr txBox="1">
                <a:spLocks noChangeArrowheads="1"/>
              </p:cNvSpPr>
              <p:nvPr/>
            </p:nvSpPr>
            <p:spPr bwMode="auto">
              <a:xfrm>
                <a:off x="2935614" y="4077792"/>
                <a:ext cx="580698"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Asn</a:t>
                </a:r>
                <a:endParaRPr lang="en-IN" altLang="en-US" sz="1089" b="1">
                  <a:solidFill>
                    <a:schemeClr val="tx1"/>
                  </a:solidFill>
                </a:endParaRPr>
              </a:p>
            </p:txBody>
          </p:sp>
        </p:grpSp>
        <p:grpSp>
          <p:nvGrpSpPr>
            <p:cNvPr id="8277" name="Group 152"/>
            <p:cNvGrpSpPr>
              <a:grpSpLocks/>
            </p:cNvGrpSpPr>
            <p:nvPr/>
          </p:nvGrpSpPr>
          <p:grpSpPr bwMode="auto">
            <a:xfrm>
              <a:off x="3415905" y="4237037"/>
              <a:ext cx="541841" cy="457200"/>
              <a:chOff x="3415905" y="4237037"/>
              <a:chExt cx="541841" cy="457200"/>
            </a:xfrm>
          </p:grpSpPr>
          <p:sp>
            <p:nvSpPr>
              <p:cNvPr id="8299" name="Oval 142"/>
              <p:cNvSpPr>
                <a:spLocks noChangeArrowheads="1"/>
              </p:cNvSpPr>
              <p:nvPr/>
            </p:nvSpPr>
            <p:spPr bwMode="auto">
              <a:xfrm>
                <a:off x="3424346" y="4237037"/>
                <a:ext cx="533400" cy="457200"/>
              </a:xfrm>
              <a:prstGeom prst="ellipse">
                <a:avLst/>
              </a:prstGeom>
              <a:solidFill>
                <a:srgbClr val="FFC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300" name="TextBox 133"/>
              <p:cNvSpPr txBox="1">
                <a:spLocks noChangeArrowheads="1"/>
              </p:cNvSpPr>
              <p:nvPr/>
            </p:nvSpPr>
            <p:spPr bwMode="auto">
              <a:xfrm>
                <a:off x="3415905" y="4319528"/>
                <a:ext cx="533400"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Gly</a:t>
                </a:r>
                <a:endParaRPr lang="en-IN" altLang="en-US" sz="1089" b="1">
                  <a:solidFill>
                    <a:schemeClr val="tx1"/>
                  </a:solidFill>
                </a:endParaRPr>
              </a:p>
            </p:txBody>
          </p:sp>
        </p:grpSp>
        <p:grpSp>
          <p:nvGrpSpPr>
            <p:cNvPr id="8278" name="Group 153"/>
            <p:cNvGrpSpPr>
              <a:grpSpLocks/>
            </p:cNvGrpSpPr>
            <p:nvPr/>
          </p:nvGrpSpPr>
          <p:grpSpPr bwMode="auto">
            <a:xfrm>
              <a:off x="3957746" y="4160837"/>
              <a:ext cx="564933" cy="457200"/>
              <a:chOff x="3957746" y="4160837"/>
              <a:chExt cx="564933" cy="457200"/>
            </a:xfrm>
          </p:grpSpPr>
          <p:sp>
            <p:nvSpPr>
              <p:cNvPr id="8297" name="Oval 143"/>
              <p:cNvSpPr>
                <a:spLocks noChangeArrowheads="1"/>
              </p:cNvSpPr>
              <p:nvPr/>
            </p:nvSpPr>
            <p:spPr bwMode="auto">
              <a:xfrm>
                <a:off x="3957746" y="4160837"/>
                <a:ext cx="533400" cy="457200"/>
              </a:xfrm>
              <a:prstGeom prst="ellips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98" name="TextBox 134"/>
              <p:cNvSpPr txBox="1">
                <a:spLocks noChangeArrowheads="1"/>
              </p:cNvSpPr>
              <p:nvPr/>
            </p:nvSpPr>
            <p:spPr bwMode="auto">
              <a:xfrm>
                <a:off x="3989278" y="4230193"/>
                <a:ext cx="533401"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Ala</a:t>
                </a:r>
                <a:endParaRPr lang="en-IN" altLang="en-US" sz="1089" b="1">
                  <a:solidFill>
                    <a:schemeClr val="tx1"/>
                  </a:solidFill>
                </a:endParaRPr>
              </a:p>
            </p:txBody>
          </p:sp>
        </p:grpSp>
        <p:grpSp>
          <p:nvGrpSpPr>
            <p:cNvPr id="8279" name="Group 154"/>
            <p:cNvGrpSpPr>
              <a:grpSpLocks/>
            </p:cNvGrpSpPr>
            <p:nvPr/>
          </p:nvGrpSpPr>
          <p:grpSpPr bwMode="auto">
            <a:xfrm>
              <a:off x="4125912" y="4604901"/>
              <a:ext cx="642836" cy="457200"/>
              <a:chOff x="4125912" y="4604901"/>
              <a:chExt cx="642836" cy="457200"/>
            </a:xfrm>
          </p:grpSpPr>
          <p:sp>
            <p:nvSpPr>
              <p:cNvPr id="8295" name="Oval 144"/>
              <p:cNvSpPr>
                <a:spLocks noChangeArrowheads="1"/>
              </p:cNvSpPr>
              <p:nvPr/>
            </p:nvSpPr>
            <p:spPr bwMode="auto">
              <a:xfrm>
                <a:off x="4125912" y="4604901"/>
                <a:ext cx="533400" cy="457200"/>
              </a:xfrm>
              <a:prstGeom prst="ellipse">
                <a:avLst/>
              </a:prstGeom>
              <a:solidFill>
                <a:srgbClr val="FF5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96" name="TextBox 135"/>
              <p:cNvSpPr txBox="1">
                <a:spLocks noChangeArrowheads="1"/>
              </p:cNvSpPr>
              <p:nvPr/>
            </p:nvSpPr>
            <p:spPr bwMode="auto">
              <a:xfrm>
                <a:off x="4164953" y="4720717"/>
                <a:ext cx="603795"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Val</a:t>
                </a:r>
                <a:endParaRPr lang="en-IN" altLang="en-US" sz="1089" b="1">
                  <a:solidFill>
                    <a:schemeClr val="tx1"/>
                  </a:solidFill>
                </a:endParaRPr>
              </a:p>
            </p:txBody>
          </p:sp>
        </p:grpSp>
        <p:grpSp>
          <p:nvGrpSpPr>
            <p:cNvPr id="8280" name="Group 155"/>
            <p:cNvGrpSpPr>
              <a:grpSpLocks/>
            </p:cNvGrpSpPr>
            <p:nvPr/>
          </p:nvGrpSpPr>
          <p:grpSpPr bwMode="auto">
            <a:xfrm>
              <a:off x="4627780" y="4436735"/>
              <a:ext cx="580699" cy="457200"/>
              <a:chOff x="4627780" y="4436735"/>
              <a:chExt cx="580699" cy="457200"/>
            </a:xfrm>
          </p:grpSpPr>
          <p:sp>
            <p:nvSpPr>
              <p:cNvPr id="8293" name="Oval 145"/>
              <p:cNvSpPr>
                <a:spLocks noChangeArrowheads="1"/>
              </p:cNvSpPr>
              <p:nvPr/>
            </p:nvSpPr>
            <p:spPr bwMode="auto">
              <a:xfrm>
                <a:off x="4627780" y="4436735"/>
                <a:ext cx="533400" cy="457200"/>
              </a:xfrm>
              <a:prstGeom prst="ellipse">
                <a:avLst/>
              </a:prstGeom>
              <a:solidFill>
                <a:srgbClr val="FFFF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94" name="TextBox 136"/>
              <p:cNvSpPr txBox="1">
                <a:spLocks noChangeArrowheads="1"/>
              </p:cNvSpPr>
              <p:nvPr/>
            </p:nvSpPr>
            <p:spPr bwMode="auto">
              <a:xfrm>
                <a:off x="4675078" y="4509067"/>
                <a:ext cx="533401"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His</a:t>
                </a:r>
                <a:endParaRPr lang="en-IN" altLang="en-US" sz="1089" b="1">
                  <a:solidFill>
                    <a:schemeClr val="tx1"/>
                  </a:solidFill>
                </a:endParaRPr>
              </a:p>
            </p:txBody>
          </p:sp>
        </p:grpSp>
        <p:grpSp>
          <p:nvGrpSpPr>
            <p:cNvPr id="8281" name="Group 156"/>
            <p:cNvGrpSpPr>
              <a:grpSpLocks/>
            </p:cNvGrpSpPr>
            <p:nvPr/>
          </p:nvGrpSpPr>
          <p:grpSpPr bwMode="auto">
            <a:xfrm>
              <a:off x="4935210" y="4801969"/>
              <a:ext cx="575439" cy="457200"/>
              <a:chOff x="4935210" y="4801969"/>
              <a:chExt cx="575439" cy="457200"/>
            </a:xfrm>
          </p:grpSpPr>
          <p:sp>
            <p:nvSpPr>
              <p:cNvPr id="8291" name="Oval 146"/>
              <p:cNvSpPr>
                <a:spLocks noChangeArrowheads="1"/>
              </p:cNvSpPr>
              <p:nvPr/>
            </p:nvSpPr>
            <p:spPr bwMode="auto">
              <a:xfrm>
                <a:off x="4935210" y="4801969"/>
                <a:ext cx="533400" cy="457200"/>
              </a:xfrm>
              <a:prstGeom prst="ellips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92" name="TextBox 147"/>
              <p:cNvSpPr txBox="1">
                <a:spLocks noChangeArrowheads="1"/>
              </p:cNvSpPr>
              <p:nvPr/>
            </p:nvSpPr>
            <p:spPr bwMode="auto">
              <a:xfrm>
                <a:off x="4977248" y="4871324"/>
                <a:ext cx="533401"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Ala</a:t>
                </a:r>
                <a:endParaRPr lang="en-IN" altLang="en-US" sz="1089" b="1">
                  <a:solidFill>
                    <a:schemeClr val="tx1"/>
                  </a:solidFill>
                </a:endParaRPr>
              </a:p>
            </p:txBody>
          </p:sp>
        </p:grpSp>
        <p:grpSp>
          <p:nvGrpSpPr>
            <p:cNvPr id="8282" name="Group 157"/>
            <p:cNvGrpSpPr>
              <a:grpSpLocks/>
            </p:cNvGrpSpPr>
            <p:nvPr/>
          </p:nvGrpSpPr>
          <p:grpSpPr bwMode="auto">
            <a:xfrm>
              <a:off x="5360877" y="5091003"/>
              <a:ext cx="702212" cy="457200"/>
              <a:chOff x="5360877" y="5091003"/>
              <a:chExt cx="702212" cy="457200"/>
            </a:xfrm>
          </p:grpSpPr>
          <p:sp>
            <p:nvSpPr>
              <p:cNvPr id="8289" name="Oval 148"/>
              <p:cNvSpPr>
                <a:spLocks noChangeArrowheads="1"/>
              </p:cNvSpPr>
              <p:nvPr/>
            </p:nvSpPr>
            <p:spPr bwMode="auto">
              <a:xfrm>
                <a:off x="5360878" y="5091003"/>
                <a:ext cx="533400" cy="457200"/>
              </a:xfrm>
              <a:prstGeom prst="ellipse">
                <a:avLst/>
              </a:prstGeom>
              <a:solidFill>
                <a:srgbClr val="7030A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90" name="TextBox 138"/>
              <p:cNvSpPr txBox="1">
                <a:spLocks noChangeArrowheads="1"/>
              </p:cNvSpPr>
              <p:nvPr/>
            </p:nvSpPr>
            <p:spPr bwMode="auto">
              <a:xfrm>
                <a:off x="5360877" y="5172100"/>
                <a:ext cx="702212"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Leu</a:t>
                </a:r>
                <a:endParaRPr lang="en-IN" altLang="en-US" sz="1089" b="1">
                  <a:solidFill>
                    <a:schemeClr val="tx1"/>
                  </a:solidFill>
                </a:endParaRPr>
              </a:p>
            </p:txBody>
          </p:sp>
        </p:grpSp>
        <p:grpSp>
          <p:nvGrpSpPr>
            <p:cNvPr id="8283" name="Group 158"/>
            <p:cNvGrpSpPr>
              <a:grpSpLocks/>
            </p:cNvGrpSpPr>
            <p:nvPr/>
          </p:nvGrpSpPr>
          <p:grpSpPr bwMode="auto">
            <a:xfrm>
              <a:off x="5861995" y="5045847"/>
              <a:ext cx="578819" cy="518958"/>
              <a:chOff x="5861995" y="5045847"/>
              <a:chExt cx="578819" cy="518958"/>
            </a:xfrm>
          </p:grpSpPr>
          <p:sp>
            <p:nvSpPr>
              <p:cNvPr id="150" name="Oval 149"/>
              <p:cNvSpPr/>
              <p:nvPr/>
            </p:nvSpPr>
            <p:spPr bwMode="auto">
              <a:xfrm>
                <a:off x="5861995" y="5048122"/>
                <a:ext cx="540595" cy="464977"/>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288" name="TextBox 139"/>
              <p:cNvSpPr txBox="1">
                <a:spLocks noChangeArrowheads="1"/>
              </p:cNvSpPr>
              <p:nvPr/>
            </p:nvSpPr>
            <p:spPr bwMode="auto">
              <a:xfrm>
                <a:off x="5907414" y="5045847"/>
                <a:ext cx="533400" cy="51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Arg</a:t>
                </a:r>
                <a:endParaRPr lang="en-IN" altLang="en-US" sz="1089" b="1">
                  <a:solidFill>
                    <a:schemeClr val="tx1"/>
                  </a:solidFill>
                </a:endParaRPr>
              </a:p>
            </p:txBody>
          </p:sp>
        </p:grpSp>
        <p:grpSp>
          <p:nvGrpSpPr>
            <p:cNvPr id="8284" name="Group 159"/>
            <p:cNvGrpSpPr>
              <a:grpSpLocks/>
            </p:cNvGrpSpPr>
            <p:nvPr/>
          </p:nvGrpSpPr>
          <p:grpSpPr bwMode="auto">
            <a:xfrm>
              <a:off x="6396146" y="5227637"/>
              <a:ext cx="564933" cy="457200"/>
              <a:chOff x="6396146" y="5227637"/>
              <a:chExt cx="564933" cy="457200"/>
            </a:xfrm>
          </p:grpSpPr>
          <p:sp>
            <p:nvSpPr>
              <p:cNvPr id="8285" name="Oval 150"/>
              <p:cNvSpPr>
                <a:spLocks noChangeArrowheads="1"/>
              </p:cNvSpPr>
              <p:nvPr/>
            </p:nvSpPr>
            <p:spPr bwMode="auto">
              <a:xfrm>
                <a:off x="6396146" y="5227637"/>
                <a:ext cx="533400" cy="457200"/>
              </a:xfrm>
              <a:prstGeom prst="ellipse">
                <a:avLst/>
              </a:prstGeom>
              <a:solidFill>
                <a:srgbClr val="D60093"/>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86" name="TextBox 140"/>
              <p:cNvSpPr txBox="1">
                <a:spLocks noChangeArrowheads="1"/>
              </p:cNvSpPr>
              <p:nvPr/>
            </p:nvSpPr>
            <p:spPr bwMode="auto">
              <a:xfrm>
                <a:off x="6411913" y="5299968"/>
                <a:ext cx="549166"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Thr</a:t>
                </a:r>
                <a:endParaRPr lang="en-IN" altLang="en-US" sz="1089" b="1">
                  <a:solidFill>
                    <a:schemeClr val="tx1"/>
                  </a:solidFill>
                </a:endParaRPr>
              </a:p>
            </p:txBody>
          </p:sp>
        </p:grpSp>
      </p:grpSp>
      <p:sp>
        <p:nvSpPr>
          <p:cNvPr id="190" name="TextBox 130"/>
          <p:cNvSpPr txBox="1">
            <a:spLocks noChangeArrowheads="1"/>
          </p:cNvSpPr>
          <p:nvPr/>
        </p:nvSpPr>
        <p:spPr bwMode="auto">
          <a:xfrm>
            <a:off x="3993380" y="1862117"/>
            <a:ext cx="172818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Expected protein structure</a:t>
            </a:r>
            <a:endParaRPr lang="en-IN" altLang="en-US" sz="1270" b="1">
              <a:solidFill>
                <a:schemeClr val="tx1"/>
              </a:solidFill>
            </a:endParaRPr>
          </a:p>
        </p:txBody>
      </p:sp>
      <p:sp>
        <p:nvSpPr>
          <p:cNvPr id="191" name="TextBox 130"/>
          <p:cNvSpPr txBox="1">
            <a:spLocks noChangeArrowheads="1"/>
          </p:cNvSpPr>
          <p:nvPr/>
        </p:nvSpPr>
        <p:spPr bwMode="auto">
          <a:xfrm>
            <a:off x="7449743" y="1883719"/>
            <a:ext cx="172818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Actual protein structure</a:t>
            </a:r>
            <a:endParaRPr lang="en-IN" altLang="en-US" sz="1270" b="1">
              <a:solidFill>
                <a:schemeClr val="tx1"/>
              </a:solidFill>
            </a:endParaRPr>
          </a:p>
        </p:txBody>
      </p:sp>
      <p:sp>
        <p:nvSpPr>
          <p:cNvPr id="192" name="Multiply 191"/>
          <p:cNvSpPr/>
          <p:nvPr/>
        </p:nvSpPr>
        <p:spPr bwMode="auto">
          <a:xfrm rot="18738413">
            <a:off x="5376646" y="1900280"/>
            <a:ext cx="466609" cy="877052"/>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14" name="Group 221"/>
          <p:cNvGrpSpPr>
            <a:grpSpLocks/>
          </p:cNvGrpSpPr>
          <p:nvPr/>
        </p:nvGrpSpPr>
        <p:grpSpPr bwMode="auto">
          <a:xfrm>
            <a:off x="6663421" y="3868247"/>
            <a:ext cx="3377154" cy="1368144"/>
            <a:chOff x="5665678" y="4180863"/>
            <a:chExt cx="3722929" cy="1508234"/>
          </a:xfrm>
        </p:grpSpPr>
        <p:grpSp>
          <p:nvGrpSpPr>
            <p:cNvPr id="8238" name="Group 161"/>
            <p:cNvGrpSpPr>
              <a:grpSpLocks/>
            </p:cNvGrpSpPr>
            <p:nvPr/>
          </p:nvGrpSpPr>
          <p:grpSpPr bwMode="auto">
            <a:xfrm rot="-1046430">
              <a:off x="5972742" y="4180863"/>
              <a:ext cx="3415865" cy="1508234"/>
              <a:chOff x="2935613" y="4024203"/>
              <a:chExt cx="4025465" cy="1660634"/>
            </a:xfrm>
          </p:grpSpPr>
          <p:grpSp>
            <p:nvGrpSpPr>
              <p:cNvPr id="8249" name="Group 151"/>
              <p:cNvGrpSpPr>
                <a:grpSpLocks/>
              </p:cNvGrpSpPr>
              <p:nvPr/>
            </p:nvGrpSpPr>
            <p:grpSpPr bwMode="auto">
              <a:xfrm>
                <a:off x="2935613" y="4024203"/>
                <a:ext cx="580698" cy="457200"/>
                <a:chOff x="2935613" y="4024203"/>
                <a:chExt cx="580698" cy="457200"/>
              </a:xfrm>
            </p:grpSpPr>
            <p:sp>
              <p:nvSpPr>
                <p:cNvPr id="8274" name="Oval 187"/>
                <p:cNvSpPr>
                  <a:spLocks noChangeArrowheads="1"/>
                </p:cNvSpPr>
                <p:nvPr/>
              </p:nvSpPr>
              <p:spPr bwMode="auto">
                <a:xfrm>
                  <a:off x="2935614" y="4024203"/>
                  <a:ext cx="533400" cy="457200"/>
                </a:xfrm>
                <a:prstGeom prst="ellipse">
                  <a:avLst/>
                </a:prstGeom>
                <a:solidFill>
                  <a:srgbClr val="00B8FF"/>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75" name="TextBox 188"/>
                <p:cNvSpPr txBox="1">
                  <a:spLocks noChangeArrowheads="1"/>
                </p:cNvSpPr>
                <p:nvPr/>
              </p:nvSpPr>
              <p:spPr bwMode="auto">
                <a:xfrm>
                  <a:off x="2935613" y="4077792"/>
                  <a:ext cx="580698"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Asn</a:t>
                  </a:r>
                  <a:endParaRPr lang="en-IN" altLang="en-US" sz="1089" b="1">
                    <a:solidFill>
                      <a:schemeClr val="tx1"/>
                    </a:solidFill>
                  </a:endParaRPr>
                </a:p>
              </p:txBody>
            </p:sp>
          </p:grpSp>
          <p:grpSp>
            <p:nvGrpSpPr>
              <p:cNvPr id="8250" name="Group 152"/>
              <p:cNvGrpSpPr>
                <a:grpSpLocks/>
              </p:cNvGrpSpPr>
              <p:nvPr/>
            </p:nvGrpSpPr>
            <p:grpSpPr bwMode="auto">
              <a:xfrm>
                <a:off x="3415904" y="4237037"/>
                <a:ext cx="541842" cy="457200"/>
                <a:chOff x="3415904" y="4237037"/>
                <a:chExt cx="541842" cy="457200"/>
              </a:xfrm>
            </p:grpSpPr>
            <p:sp>
              <p:nvSpPr>
                <p:cNvPr id="8272" name="Oval 185"/>
                <p:cNvSpPr>
                  <a:spLocks noChangeArrowheads="1"/>
                </p:cNvSpPr>
                <p:nvPr/>
              </p:nvSpPr>
              <p:spPr bwMode="auto">
                <a:xfrm>
                  <a:off x="3424346" y="4237037"/>
                  <a:ext cx="533400" cy="457200"/>
                </a:xfrm>
                <a:prstGeom prst="ellipse">
                  <a:avLst/>
                </a:prstGeom>
                <a:solidFill>
                  <a:srgbClr val="FFC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73" name="TextBox 186"/>
                <p:cNvSpPr txBox="1">
                  <a:spLocks noChangeArrowheads="1"/>
                </p:cNvSpPr>
                <p:nvPr/>
              </p:nvSpPr>
              <p:spPr bwMode="auto">
                <a:xfrm>
                  <a:off x="3415904" y="4319527"/>
                  <a:ext cx="533401"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Gly</a:t>
                  </a:r>
                  <a:endParaRPr lang="en-IN" altLang="en-US" sz="1089" b="1">
                    <a:solidFill>
                      <a:schemeClr val="tx1"/>
                    </a:solidFill>
                  </a:endParaRPr>
                </a:p>
              </p:txBody>
            </p:sp>
          </p:grpSp>
          <p:grpSp>
            <p:nvGrpSpPr>
              <p:cNvPr id="8251" name="Group 153"/>
              <p:cNvGrpSpPr>
                <a:grpSpLocks/>
              </p:cNvGrpSpPr>
              <p:nvPr/>
            </p:nvGrpSpPr>
            <p:grpSpPr bwMode="auto">
              <a:xfrm>
                <a:off x="3957746" y="4160837"/>
                <a:ext cx="564931" cy="457200"/>
                <a:chOff x="3957746" y="4160837"/>
                <a:chExt cx="564931" cy="457200"/>
              </a:xfrm>
            </p:grpSpPr>
            <p:sp>
              <p:nvSpPr>
                <p:cNvPr id="8270" name="Oval 183"/>
                <p:cNvSpPr>
                  <a:spLocks noChangeArrowheads="1"/>
                </p:cNvSpPr>
                <p:nvPr/>
              </p:nvSpPr>
              <p:spPr bwMode="auto">
                <a:xfrm>
                  <a:off x="3957746" y="4160837"/>
                  <a:ext cx="533400" cy="457200"/>
                </a:xfrm>
                <a:prstGeom prst="ellips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71" name="TextBox 184"/>
                <p:cNvSpPr txBox="1">
                  <a:spLocks noChangeArrowheads="1"/>
                </p:cNvSpPr>
                <p:nvPr/>
              </p:nvSpPr>
              <p:spPr bwMode="auto">
                <a:xfrm>
                  <a:off x="3989277" y="4230191"/>
                  <a:ext cx="533400"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Ala</a:t>
                  </a:r>
                  <a:endParaRPr lang="en-IN" altLang="en-US" sz="1089" b="1">
                    <a:solidFill>
                      <a:schemeClr val="tx1"/>
                    </a:solidFill>
                  </a:endParaRPr>
                </a:p>
              </p:txBody>
            </p:sp>
          </p:grpSp>
          <p:grpSp>
            <p:nvGrpSpPr>
              <p:cNvPr id="8252" name="Group 154"/>
              <p:cNvGrpSpPr>
                <a:grpSpLocks/>
              </p:cNvGrpSpPr>
              <p:nvPr/>
            </p:nvGrpSpPr>
            <p:grpSpPr bwMode="auto">
              <a:xfrm>
                <a:off x="4125912" y="4604901"/>
                <a:ext cx="642835" cy="457200"/>
                <a:chOff x="4125912" y="4604901"/>
                <a:chExt cx="642835" cy="457200"/>
              </a:xfrm>
            </p:grpSpPr>
            <p:sp>
              <p:nvSpPr>
                <p:cNvPr id="8268" name="Oval 181"/>
                <p:cNvSpPr>
                  <a:spLocks noChangeArrowheads="1"/>
                </p:cNvSpPr>
                <p:nvPr/>
              </p:nvSpPr>
              <p:spPr bwMode="auto">
                <a:xfrm>
                  <a:off x="4125912" y="4604901"/>
                  <a:ext cx="533400" cy="457200"/>
                </a:xfrm>
                <a:prstGeom prst="ellipse">
                  <a:avLst/>
                </a:prstGeom>
                <a:solidFill>
                  <a:srgbClr val="FF5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69" name="TextBox 182"/>
                <p:cNvSpPr txBox="1">
                  <a:spLocks noChangeArrowheads="1"/>
                </p:cNvSpPr>
                <p:nvPr/>
              </p:nvSpPr>
              <p:spPr bwMode="auto">
                <a:xfrm>
                  <a:off x="4164952" y="4720718"/>
                  <a:ext cx="603795"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Val</a:t>
                  </a:r>
                  <a:endParaRPr lang="en-IN" altLang="en-US" sz="1089" b="1">
                    <a:solidFill>
                      <a:schemeClr val="tx1"/>
                    </a:solidFill>
                  </a:endParaRPr>
                </a:p>
              </p:txBody>
            </p:sp>
          </p:grpSp>
          <p:grpSp>
            <p:nvGrpSpPr>
              <p:cNvPr id="8253" name="Group 155"/>
              <p:cNvGrpSpPr>
                <a:grpSpLocks/>
              </p:cNvGrpSpPr>
              <p:nvPr/>
            </p:nvGrpSpPr>
            <p:grpSpPr bwMode="auto">
              <a:xfrm>
                <a:off x="4627780" y="4436735"/>
                <a:ext cx="580698" cy="457200"/>
                <a:chOff x="4627780" y="4436735"/>
                <a:chExt cx="580698" cy="457200"/>
              </a:xfrm>
            </p:grpSpPr>
            <p:sp>
              <p:nvSpPr>
                <p:cNvPr id="8266" name="Oval 179"/>
                <p:cNvSpPr>
                  <a:spLocks noChangeArrowheads="1"/>
                </p:cNvSpPr>
                <p:nvPr/>
              </p:nvSpPr>
              <p:spPr bwMode="auto">
                <a:xfrm>
                  <a:off x="4627780" y="4436735"/>
                  <a:ext cx="533400" cy="457200"/>
                </a:xfrm>
                <a:prstGeom prst="ellipse">
                  <a:avLst/>
                </a:prstGeom>
                <a:solidFill>
                  <a:srgbClr val="FFFF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67" name="TextBox 180"/>
                <p:cNvSpPr txBox="1">
                  <a:spLocks noChangeArrowheads="1"/>
                </p:cNvSpPr>
                <p:nvPr/>
              </p:nvSpPr>
              <p:spPr bwMode="auto">
                <a:xfrm>
                  <a:off x="4675078" y="4509067"/>
                  <a:ext cx="533400"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His</a:t>
                  </a:r>
                  <a:endParaRPr lang="en-IN" altLang="en-US" sz="1089" b="1">
                    <a:solidFill>
                      <a:schemeClr val="tx1"/>
                    </a:solidFill>
                  </a:endParaRPr>
                </a:p>
              </p:txBody>
            </p:sp>
          </p:grpSp>
          <p:grpSp>
            <p:nvGrpSpPr>
              <p:cNvPr id="8254" name="Group 156"/>
              <p:cNvGrpSpPr>
                <a:grpSpLocks/>
              </p:cNvGrpSpPr>
              <p:nvPr/>
            </p:nvGrpSpPr>
            <p:grpSpPr bwMode="auto">
              <a:xfrm>
                <a:off x="4935210" y="4801969"/>
                <a:ext cx="575438" cy="457200"/>
                <a:chOff x="4935210" y="4801969"/>
                <a:chExt cx="575438" cy="457200"/>
              </a:xfrm>
            </p:grpSpPr>
            <p:sp>
              <p:nvSpPr>
                <p:cNvPr id="8264" name="Oval 177"/>
                <p:cNvSpPr>
                  <a:spLocks noChangeArrowheads="1"/>
                </p:cNvSpPr>
                <p:nvPr/>
              </p:nvSpPr>
              <p:spPr bwMode="auto">
                <a:xfrm>
                  <a:off x="4935210" y="4801969"/>
                  <a:ext cx="533400" cy="457200"/>
                </a:xfrm>
                <a:prstGeom prst="ellipse">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65" name="TextBox 178"/>
                <p:cNvSpPr txBox="1">
                  <a:spLocks noChangeArrowheads="1"/>
                </p:cNvSpPr>
                <p:nvPr/>
              </p:nvSpPr>
              <p:spPr bwMode="auto">
                <a:xfrm>
                  <a:off x="4977249" y="4871323"/>
                  <a:ext cx="533399"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Ala</a:t>
                  </a:r>
                  <a:endParaRPr lang="en-IN" altLang="en-US" sz="1089" b="1">
                    <a:solidFill>
                      <a:schemeClr val="tx1"/>
                    </a:solidFill>
                  </a:endParaRPr>
                </a:p>
              </p:txBody>
            </p:sp>
          </p:grpSp>
          <p:grpSp>
            <p:nvGrpSpPr>
              <p:cNvPr id="8255" name="Group 157"/>
              <p:cNvGrpSpPr>
                <a:grpSpLocks/>
              </p:cNvGrpSpPr>
              <p:nvPr/>
            </p:nvGrpSpPr>
            <p:grpSpPr bwMode="auto">
              <a:xfrm>
                <a:off x="5360878" y="5091003"/>
                <a:ext cx="702212" cy="457200"/>
                <a:chOff x="5360878" y="5091003"/>
                <a:chExt cx="702212" cy="457200"/>
              </a:xfrm>
            </p:grpSpPr>
            <p:sp>
              <p:nvSpPr>
                <p:cNvPr id="8262" name="Oval 175"/>
                <p:cNvSpPr>
                  <a:spLocks noChangeArrowheads="1"/>
                </p:cNvSpPr>
                <p:nvPr/>
              </p:nvSpPr>
              <p:spPr bwMode="auto">
                <a:xfrm>
                  <a:off x="5360878" y="5091003"/>
                  <a:ext cx="533400" cy="457200"/>
                </a:xfrm>
                <a:prstGeom prst="ellipse">
                  <a:avLst/>
                </a:prstGeom>
                <a:solidFill>
                  <a:srgbClr val="7030A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63" name="TextBox 176"/>
                <p:cNvSpPr txBox="1">
                  <a:spLocks noChangeArrowheads="1"/>
                </p:cNvSpPr>
                <p:nvPr/>
              </p:nvSpPr>
              <p:spPr bwMode="auto">
                <a:xfrm>
                  <a:off x="5360878" y="5172099"/>
                  <a:ext cx="702212"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Leu</a:t>
                  </a:r>
                  <a:endParaRPr lang="en-IN" altLang="en-US" sz="1089" b="1">
                    <a:solidFill>
                      <a:schemeClr val="tx1"/>
                    </a:solidFill>
                  </a:endParaRPr>
                </a:p>
              </p:txBody>
            </p:sp>
          </p:grpSp>
          <p:grpSp>
            <p:nvGrpSpPr>
              <p:cNvPr id="8256" name="Group 158"/>
              <p:cNvGrpSpPr>
                <a:grpSpLocks/>
              </p:cNvGrpSpPr>
              <p:nvPr/>
            </p:nvGrpSpPr>
            <p:grpSpPr bwMode="auto">
              <a:xfrm>
                <a:off x="5868245" y="5043446"/>
                <a:ext cx="572570" cy="521359"/>
                <a:chOff x="5868245" y="5043446"/>
                <a:chExt cx="572570" cy="521359"/>
              </a:xfrm>
            </p:grpSpPr>
            <p:sp>
              <p:nvSpPr>
                <p:cNvPr id="174" name="Oval 173"/>
                <p:cNvSpPr/>
                <p:nvPr/>
              </p:nvSpPr>
              <p:spPr bwMode="auto">
                <a:xfrm>
                  <a:off x="5868245" y="5043446"/>
                  <a:ext cx="544440" cy="466725"/>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261" name="TextBox 174"/>
                <p:cNvSpPr txBox="1">
                  <a:spLocks noChangeArrowheads="1"/>
                </p:cNvSpPr>
                <p:nvPr/>
              </p:nvSpPr>
              <p:spPr bwMode="auto">
                <a:xfrm>
                  <a:off x="5907414" y="5045847"/>
                  <a:ext cx="533401" cy="51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Arg</a:t>
                  </a:r>
                  <a:endParaRPr lang="en-IN" altLang="en-US" sz="1089" b="1">
                    <a:solidFill>
                      <a:schemeClr val="tx1"/>
                    </a:solidFill>
                  </a:endParaRPr>
                </a:p>
              </p:txBody>
            </p:sp>
          </p:grpSp>
          <p:grpSp>
            <p:nvGrpSpPr>
              <p:cNvPr id="8257" name="Group 159"/>
              <p:cNvGrpSpPr>
                <a:grpSpLocks/>
              </p:cNvGrpSpPr>
              <p:nvPr/>
            </p:nvGrpSpPr>
            <p:grpSpPr bwMode="auto">
              <a:xfrm>
                <a:off x="6396146" y="5227637"/>
                <a:ext cx="564932" cy="457200"/>
                <a:chOff x="6396146" y="5227637"/>
                <a:chExt cx="564932" cy="457200"/>
              </a:xfrm>
            </p:grpSpPr>
            <p:sp>
              <p:nvSpPr>
                <p:cNvPr id="8258" name="Oval 171"/>
                <p:cNvSpPr>
                  <a:spLocks noChangeArrowheads="1"/>
                </p:cNvSpPr>
                <p:nvPr/>
              </p:nvSpPr>
              <p:spPr bwMode="auto">
                <a:xfrm>
                  <a:off x="6396146" y="5227637"/>
                  <a:ext cx="533400" cy="457200"/>
                </a:xfrm>
                <a:prstGeom prst="ellipse">
                  <a:avLst/>
                </a:prstGeom>
                <a:solidFill>
                  <a:srgbClr val="D60093"/>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59" name="TextBox 172"/>
                <p:cNvSpPr txBox="1">
                  <a:spLocks noChangeArrowheads="1"/>
                </p:cNvSpPr>
                <p:nvPr/>
              </p:nvSpPr>
              <p:spPr bwMode="auto">
                <a:xfrm>
                  <a:off x="6411912" y="5299968"/>
                  <a:ext cx="549166"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Thr</a:t>
                  </a:r>
                  <a:endParaRPr lang="en-IN" altLang="en-US" sz="1089" b="1">
                    <a:solidFill>
                      <a:schemeClr val="tx1"/>
                    </a:solidFill>
                  </a:endParaRPr>
                </a:p>
              </p:txBody>
            </p:sp>
          </p:grpSp>
        </p:grpSp>
        <p:grpSp>
          <p:nvGrpSpPr>
            <p:cNvPr id="8239" name="Group 194"/>
            <p:cNvGrpSpPr>
              <a:grpSpLocks/>
            </p:cNvGrpSpPr>
            <p:nvPr/>
          </p:nvGrpSpPr>
          <p:grpSpPr bwMode="auto">
            <a:xfrm>
              <a:off x="9078912" y="4405203"/>
              <a:ext cx="228600" cy="381000"/>
              <a:chOff x="8393112" y="2831603"/>
              <a:chExt cx="228600" cy="381000"/>
            </a:xfrm>
          </p:grpSpPr>
          <p:sp>
            <p:nvSpPr>
              <p:cNvPr id="193" name="Oval 192"/>
              <p:cNvSpPr/>
              <p:nvPr/>
            </p:nvSpPr>
            <p:spPr bwMode="auto">
              <a:xfrm>
                <a:off x="8393225" y="2831117"/>
                <a:ext cx="228615" cy="228617"/>
              </a:xfrm>
              <a:prstGeom prst="ellipse">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a:lstStyle/>
              <a:p>
                <a:pPr algn="ctr" hangingPunct="0">
                  <a:lnSpc>
                    <a:spcPct val="60000"/>
                  </a:lnSpc>
                  <a:buClr>
                    <a:srgbClr val="000000"/>
                  </a:buClr>
                  <a:buSzPct val="45000"/>
                  <a:buFont typeface="Wingdings" charset="2"/>
                  <a:buNone/>
                  <a:defRPr/>
                </a:pPr>
                <a:r>
                  <a:rPr lang="en-US" sz="1270" b="1" dirty="0">
                    <a:latin typeface="Arial" charset="0"/>
                  </a:rPr>
                  <a:t>P</a:t>
                </a:r>
                <a:endParaRPr lang="en-IN" sz="1270" b="1" dirty="0">
                  <a:latin typeface="Arial" charset="0"/>
                </a:endParaRPr>
              </a:p>
            </p:txBody>
          </p:sp>
          <p:cxnSp>
            <p:nvCxnSpPr>
              <p:cNvPr id="8248" name="Straight Connector 110"/>
              <p:cNvCxnSpPr>
                <a:cxnSpLocks noChangeShapeType="1"/>
              </p:cNvCxnSpPr>
              <p:nvPr/>
            </p:nvCxnSpPr>
            <p:spPr bwMode="auto">
              <a:xfrm rot="16200000" flipH="1">
                <a:off x="8446978" y="3136403"/>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8240" name="Group 77"/>
            <p:cNvGrpSpPr>
              <a:grpSpLocks/>
            </p:cNvGrpSpPr>
            <p:nvPr/>
          </p:nvGrpSpPr>
          <p:grpSpPr bwMode="auto">
            <a:xfrm>
              <a:off x="8405812" y="4541837"/>
              <a:ext cx="596900" cy="304800"/>
              <a:chOff x="6183312" y="5151437"/>
              <a:chExt cx="596464" cy="304800"/>
            </a:xfrm>
          </p:grpSpPr>
          <p:cxnSp>
            <p:nvCxnSpPr>
              <p:cNvPr id="8244" name="Straight Connector 71"/>
              <p:cNvCxnSpPr>
                <a:cxnSpLocks noChangeShapeType="1"/>
              </p:cNvCxnSpPr>
              <p:nvPr/>
            </p:nvCxnSpPr>
            <p:spPr bwMode="auto">
              <a:xfrm rot="16200000" flipH="1">
                <a:off x="6329144" y="5380037"/>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245" name="Rounded Rectangle 75"/>
              <p:cNvSpPr>
                <a:spLocks noChangeArrowheads="1"/>
              </p:cNvSpPr>
              <p:nvPr/>
            </p:nvSpPr>
            <p:spPr bwMode="auto">
              <a:xfrm>
                <a:off x="6183312" y="5151437"/>
                <a:ext cx="533400" cy="228600"/>
              </a:xfrm>
              <a:prstGeom prst="roundRect">
                <a:avLst>
                  <a:gd name="adj" fmla="val 16667"/>
                </a:avLst>
              </a:prstGeom>
              <a:solidFill>
                <a:srgbClr val="FF000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buClr>
                    <a:srgbClr val="000000"/>
                  </a:buClr>
                  <a:buSzPct val="45000"/>
                  <a:buFont typeface="Wingdings" panose="05000000000000000000" pitchFamily="2" charset="2"/>
                  <a:buNone/>
                </a:pPr>
                <a:endParaRPr lang="en-IN" altLang="en-US" sz="1089" b="1" baseline="-25000">
                  <a:solidFill>
                    <a:schemeClr val="tx1"/>
                  </a:solidFill>
                </a:endParaRPr>
              </a:p>
            </p:txBody>
          </p:sp>
          <p:sp>
            <p:nvSpPr>
              <p:cNvPr id="8246" name="TextBox 76"/>
              <p:cNvSpPr txBox="1">
                <a:spLocks noChangeArrowheads="1"/>
              </p:cNvSpPr>
              <p:nvPr/>
            </p:nvSpPr>
            <p:spPr bwMode="auto">
              <a:xfrm>
                <a:off x="6246376" y="5151438"/>
                <a:ext cx="533400" cy="28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b="1">
                    <a:solidFill>
                      <a:schemeClr val="tx1"/>
                    </a:solidFill>
                  </a:rPr>
                  <a:t>CH</a:t>
                </a:r>
                <a:r>
                  <a:rPr lang="en-US" altLang="en-US" sz="1089" b="1" baseline="-25000">
                    <a:solidFill>
                      <a:schemeClr val="tx1"/>
                    </a:solidFill>
                  </a:rPr>
                  <a:t>3</a:t>
                </a:r>
                <a:endParaRPr lang="en-IN" altLang="en-US" sz="1089" b="1" baseline="-25000">
                  <a:solidFill>
                    <a:schemeClr val="tx1"/>
                  </a:solidFill>
                </a:endParaRPr>
              </a:p>
            </p:txBody>
          </p:sp>
        </p:grpSp>
        <p:grpSp>
          <p:nvGrpSpPr>
            <p:cNvPr id="8241" name="Group 204"/>
            <p:cNvGrpSpPr>
              <a:grpSpLocks/>
            </p:cNvGrpSpPr>
            <p:nvPr/>
          </p:nvGrpSpPr>
          <p:grpSpPr bwMode="auto">
            <a:xfrm>
              <a:off x="5665678" y="4252803"/>
              <a:ext cx="717550" cy="381000"/>
              <a:chOff x="6030912" y="3475037"/>
              <a:chExt cx="717550" cy="381000"/>
            </a:xfrm>
          </p:grpSpPr>
          <p:sp>
            <p:nvSpPr>
              <p:cNvPr id="203" name="Oval 202"/>
              <p:cNvSpPr/>
              <p:nvPr/>
            </p:nvSpPr>
            <p:spPr bwMode="auto">
              <a:xfrm>
                <a:off x="6030912" y="3474540"/>
                <a:ext cx="717597" cy="228617"/>
              </a:xfrm>
              <a:prstGeom prst="ellipse">
                <a:avLst/>
              </a:prstGeom>
              <a:solidFill>
                <a:srgbClr val="FFC000"/>
              </a:solidFill>
              <a:ln w="9525" cap="flat" cmpd="sng" algn="ctr">
                <a:solidFill>
                  <a:schemeClr val="bg1">
                    <a:lumMod val="75000"/>
                  </a:schemeClr>
                </a:solidFill>
                <a:prstDash val="solid"/>
                <a:round/>
                <a:headEnd type="none" w="med" len="med"/>
                <a:tailEnd type="none" w="med" len="med"/>
              </a:ln>
              <a:effectLst/>
            </p:spPr>
            <p:txBody>
              <a:bodyPr/>
              <a:lstStyle/>
              <a:p>
                <a:pPr algn="ctr" hangingPunct="0">
                  <a:lnSpc>
                    <a:spcPct val="60000"/>
                  </a:lnSpc>
                  <a:buClr>
                    <a:srgbClr val="000000"/>
                  </a:buClr>
                  <a:buSzPct val="45000"/>
                  <a:buFont typeface="Wingdings" charset="2"/>
                  <a:buNone/>
                  <a:defRPr/>
                </a:pPr>
                <a:r>
                  <a:rPr lang="en-US" sz="1270" b="1" dirty="0" err="1">
                    <a:latin typeface="Arial" charset="0"/>
                  </a:rPr>
                  <a:t>Glc</a:t>
                </a:r>
                <a:endParaRPr lang="en-IN" sz="1270" b="1" dirty="0">
                  <a:latin typeface="Arial" charset="0"/>
                </a:endParaRPr>
              </a:p>
            </p:txBody>
          </p:sp>
          <p:cxnSp>
            <p:nvCxnSpPr>
              <p:cNvPr id="8243" name="Straight Connector 114"/>
              <p:cNvCxnSpPr>
                <a:cxnSpLocks noChangeShapeType="1"/>
              </p:cNvCxnSpPr>
              <p:nvPr/>
            </p:nvCxnSpPr>
            <p:spPr bwMode="auto">
              <a:xfrm rot="16200000" flipH="1">
                <a:off x="6358172" y="3779837"/>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28" name="Group 210"/>
          <p:cNvGrpSpPr>
            <a:grpSpLocks/>
          </p:cNvGrpSpPr>
          <p:nvPr/>
        </p:nvGrpSpPr>
        <p:grpSpPr bwMode="auto">
          <a:xfrm>
            <a:off x="4229565" y="2737728"/>
            <a:ext cx="967782" cy="829527"/>
            <a:chOff x="2189380" y="4313237"/>
            <a:chExt cx="1066800" cy="914400"/>
          </a:xfrm>
        </p:grpSpPr>
        <p:sp>
          <p:nvSpPr>
            <p:cNvPr id="8236" name="Freeform 205"/>
            <p:cNvSpPr>
              <a:spLocks noChangeArrowheads="1"/>
            </p:cNvSpPr>
            <p:nvPr/>
          </p:nvSpPr>
          <p:spPr bwMode="auto">
            <a:xfrm>
              <a:off x="2247188" y="4460382"/>
              <a:ext cx="964324" cy="614855"/>
            </a:xfrm>
            <a:custGeom>
              <a:avLst/>
              <a:gdLst>
                <a:gd name="T0" fmla="*/ 58228 w 1116724"/>
                <a:gd name="T1" fmla="*/ 156998 h 691055"/>
                <a:gd name="T2" fmla="*/ 28762 w 1116724"/>
                <a:gd name="T3" fmla="*/ 52332 h 691055"/>
                <a:gd name="T4" fmla="*/ 129784 w 1116724"/>
                <a:gd name="T5" fmla="*/ 8262 h 691055"/>
                <a:gd name="T6" fmla="*/ 192923 w 1116724"/>
                <a:gd name="T7" fmla="*/ 101911 h 691055"/>
                <a:gd name="T8" fmla="*/ 298154 w 1116724"/>
                <a:gd name="T9" fmla="*/ 112929 h 691055"/>
                <a:gd name="T10" fmla="*/ 192923 w 1116724"/>
                <a:gd name="T11" fmla="*/ 223103 h 691055"/>
                <a:gd name="T12" fmla="*/ 117157 w 1116724"/>
                <a:gd name="T13" fmla="*/ 101911 h 691055"/>
                <a:gd name="T14" fmla="*/ 7717 w 1116724"/>
                <a:gd name="T15" fmla="*/ 107419 h 691055"/>
                <a:gd name="T16" fmla="*/ 70855 w 1116724"/>
                <a:gd name="T17" fmla="*/ 234119 h 691055"/>
                <a:gd name="T18" fmla="*/ 201341 w 1116724"/>
                <a:gd name="T19" fmla="*/ 151489 h 691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6724"/>
                <a:gd name="T31" fmla="*/ 0 h 691055"/>
                <a:gd name="T32" fmla="*/ 1116724 w 1116724"/>
                <a:gd name="T33" fmla="*/ 691055 h 6910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6724" h="691055">
                  <a:moveTo>
                    <a:pt x="218089" y="449317"/>
                  </a:moveTo>
                  <a:cubicBezTo>
                    <a:pt x="140575" y="335017"/>
                    <a:pt x="63061" y="220717"/>
                    <a:pt x="107730" y="149772"/>
                  </a:cubicBezTo>
                  <a:cubicBezTo>
                    <a:pt x="152399" y="78827"/>
                    <a:pt x="383627" y="0"/>
                    <a:pt x="486103" y="23648"/>
                  </a:cubicBezTo>
                  <a:cubicBezTo>
                    <a:pt x="588579" y="47296"/>
                    <a:pt x="617482" y="241738"/>
                    <a:pt x="722586" y="291662"/>
                  </a:cubicBezTo>
                  <a:cubicBezTo>
                    <a:pt x="827690" y="341586"/>
                    <a:pt x="1116724" y="265386"/>
                    <a:pt x="1116724" y="323193"/>
                  </a:cubicBezTo>
                  <a:cubicBezTo>
                    <a:pt x="1116724" y="381000"/>
                    <a:pt x="835572" y="643758"/>
                    <a:pt x="722586" y="638503"/>
                  </a:cubicBezTo>
                  <a:cubicBezTo>
                    <a:pt x="609600" y="633248"/>
                    <a:pt x="554420" y="346841"/>
                    <a:pt x="438806" y="291662"/>
                  </a:cubicBezTo>
                  <a:cubicBezTo>
                    <a:pt x="323192" y="236483"/>
                    <a:pt x="57806" y="244365"/>
                    <a:pt x="28903" y="307427"/>
                  </a:cubicBezTo>
                  <a:cubicBezTo>
                    <a:pt x="0" y="370489"/>
                    <a:pt x="144517" y="649013"/>
                    <a:pt x="265386" y="670034"/>
                  </a:cubicBezTo>
                  <a:cubicBezTo>
                    <a:pt x="386255" y="691055"/>
                    <a:pt x="570186" y="562303"/>
                    <a:pt x="754117" y="433551"/>
                  </a:cubicBezTo>
                </a:path>
              </a:pathLst>
            </a:custGeom>
            <a:noFill/>
            <a:ln w="571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37" name="Rounded Rectangle 206"/>
            <p:cNvSpPr>
              <a:spLocks noChangeArrowheads="1"/>
            </p:cNvSpPr>
            <p:nvPr/>
          </p:nvSpPr>
          <p:spPr bwMode="auto">
            <a:xfrm>
              <a:off x="2189380" y="4313237"/>
              <a:ext cx="1066800" cy="9144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29" name="Group 209"/>
          <p:cNvGrpSpPr>
            <a:grpSpLocks/>
          </p:cNvGrpSpPr>
          <p:nvPr/>
        </p:nvGrpSpPr>
        <p:grpSpPr bwMode="auto">
          <a:xfrm>
            <a:off x="8100691" y="2806856"/>
            <a:ext cx="966341" cy="829527"/>
            <a:chOff x="6593214" y="4526071"/>
            <a:chExt cx="1065600" cy="914400"/>
          </a:xfrm>
        </p:grpSpPr>
        <p:sp>
          <p:nvSpPr>
            <p:cNvPr id="8234" name="Freeform 207"/>
            <p:cNvSpPr>
              <a:spLocks noChangeArrowheads="1"/>
            </p:cNvSpPr>
            <p:nvPr/>
          </p:nvSpPr>
          <p:spPr bwMode="auto">
            <a:xfrm>
              <a:off x="6711458" y="4649568"/>
              <a:ext cx="767254" cy="654269"/>
            </a:xfrm>
            <a:custGeom>
              <a:avLst/>
              <a:gdLst>
                <a:gd name="T0" fmla="*/ 394137 w 767254"/>
                <a:gd name="T1" fmla="*/ 0 h 654269"/>
                <a:gd name="T2" fmla="*/ 441434 w 767254"/>
                <a:gd name="T3" fmla="*/ 236483 h 654269"/>
                <a:gd name="T4" fmla="*/ 47296 w 767254"/>
                <a:gd name="T5" fmla="*/ 425669 h 654269"/>
                <a:gd name="T6" fmla="*/ 157655 w 767254"/>
                <a:gd name="T7" fmla="*/ 220718 h 654269"/>
                <a:gd name="T8" fmla="*/ 646386 w 767254"/>
                <a:gd name="T9" fmla="*/ 189187 h 654269"/>
                <a:gd name="T10" fmla="*/ 677917 w 767254"/>
                <a:gd name="T11" fmla="*/ 441435 h 654269"/>
                <a:gd name="T12" fmla="*/ 346841 w 767254"/>
                <a:gd name="T13" fmla="*/ 630621 h 654269"/>
                <a:gd name="T14" fmla="*/ 173420 w 767254"/>
                <a:gd name="T15" fmla="*/ 299545 h 654269"/>
                <a:gd name="T16" fmla="*/ 472965 w 767254"/>
                <a:gd name="T17" fmla="*/ 425669 h 654269"/>
                <a:gd name="T18" fmla="*/ 756744 w 767254"/>
                <a:gd name="T19" fmla="*/ 189187 h 654269"/>
                <a:gd name="T20" fmla="*/ 536027 w 767254"/>
                <a:gd name="T21" fmla="*/ 78828 h 654269"/>
                <a:gd name="T22" fmla="*/ 394137 w 767254"/>
                <a:gd name="T23" fmla="*/ 504497 h 654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7254"/>
                <a:gd name="T37" fmla="*/ 0 h 654269"/>
                <a:gd name="T38" fmla="*/ 767254 w 767254"/>
                <a:gd name="T39" fmla="*/ 654269 h 654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7254" h="654269">
                  <a:moveTo>
                    <a:pt x="394137" y="0"/>
                  </a:moveTo>
                  <a:cubicBezTo>
                    <a:pt x="446689" y="82769"/>
                    <a:pt x="499241" y="165538"/>
                    <a:pt x="441434" y="236483"/>
                  </a:cubicBezTo>
                  <a:cubicBezTo>
                    <a:pt x="383627" y="307428"/>
                    <a:pt x="94593" y="428297"/>
                    <a:pt x="47296" y="425669"/>
                  </a:cubicBezTo>
                  <a:cubicBezTo>
                    <a:pt x="0" y="423042"/>
                    <a:pt x="57807" y="260132"/>
                    <a:pt x="157655" y="220718"/>
                  </a:cubicBezTo>
                  <a:cubicBezTo>
                    <a:pt x="257503" y="181304"/>
                    <a:pt x="559676" y="152401"/>
                    <a:pt x="646386" y="189187"/>
                  </a:cubicBezTo>
                  <a:cubicBezTo>
                    <a:pt x="733096" y="225973"/>
                    <a:pt x="727841" y="367863"/>
                    <a:pt x="677917" y="441435"/>
                  </a:cubicBezTo>
                  <a:cubicBezTo>
                    <a:pt x="627993" y="515007"/>
                    <a:pt x="430924" y="654269"/>
                    <a:pt x="346841" y="630621"/>
                  </a:cubicBezTo>
                  <a:cubicBezTo>
                    <a:pt x="262758" y="606973"/>
                    <a:pt x="152399" y="333704"/>
                    <a:pt x="173420" y="299545"/>
                  </a:cubicBezTo>
                  <a:cubicBezTo>
                    <a:pt x="194441" y="265386"/>
                    <a:pt x="375744" y="444062"/>
                    <a:pt x="472965" y="425669"/>
                  </a:cubicBezTo>
                  <a:cubicBezTo>
                    <a:pt x="570186" y="407276"/>
                    <a:pt x="746234" y="246994"/>
                    <a:pt x="756744" y="189187"/>
                  </a:cubicBezTo>
                  <a:cubicBezTo>
                    <a:pt x="767254" y="131380"/>
                    <a:pt x="596461" y="26276"/>
                    <a:pt x="536027" y="78828"/>
                  </a:cubicBezTo>
                  <a:cubicBezTo>
                    <a:pt x="475593" y="131380"/>
                    <a:pt x="434865" y="317938"/>
                    <a:pt x="394137" y="504497"/>
                  </a:cubicBezTo>
                </a:path>
              </a:pathLst>
            </a:custGeom>
            <a:noFill/>
            <a:ln w="57150" algn="ctr">
              <a:solidFill>
                <a:srgbClr val="F709C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8235" name="Rounded Rectangle 208"/>
            <p:cNvSpPr>
              <a:spLocks noChangeArrowheads="1"/>
            </p:cNvSpPr>
            <p:nvPr/>
          </p:nvSpPr>
          <p:spPr bwMode="auto">
            <a:xfrm>
              <a:off x="6593214" y="4526071"/>
              <a:ext cx="1065600" cy="9144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cxnSp>
        <p:nvCxnSpPr>
          <p:cNvPr id="224" name="Straight Connector 223"/>
          <p:cNvCxnSpPr>
            <a:cxnSpLocks noChangeShapeType="1"/>
          </p:cNvCxnSpPr>
          <p:nvPr/>
        </p:nvCxnSpPr>
        <p:spPr bwMode="auto">
          <a:xfrm rot="10800000" flipV="1">
            <a:off x="6787273" y="3567255"/>
            <a:ext cx="1313418" cy="276509"/>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7" name="Straight Connector 226"/>
          <p:cNvCxnSpPr>
            <a:cxnSpLocks noChangeShapeType="1"/>
          </p:cNvCxnSpPr>
          <p:nvPr/>
        </p:nvCxnSpPr>
        <p:spPr bwMode="auto">
          <a:xfrm>
            <a:off x="9068473" y="3607580"/>
            <a:ext cx="1106036" cy="305312"/>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8" name="Straight Connector 227"/>
          <p:cNvCxnSpPr>
            <a:cxnSpLocks noChangeShapeType="1"/>
          </p:cNvCxnSpPr>
          <p:nvPr/>
        </p:nvCxnSpPr>
        <p:spPr bwMode="auto">
          <a:xfrm rot="10800000" flipV="1">
            <a:off x="2916147" y="3498128"/>
            <a:ext cx="1313418" cy="345636"/>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29" name="Straight Connector 228"/>
          <p:cNvCxnSpPr>
            <a:cxnSpLocks noChangeShapeType="1"/>
          </p:cNvCxnSpPr>
          <p:nvPr/>
        </p:nvCxnSpPr>
        <p:spPr bwMode="auto">
          <a:xfrm>
            <a:off x="5197347" y="3498128"/>
            <a:ext cx="1175163" cy="345636"/>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0" name="Rounded Rectangle 229"/>
          <p:cNvSpPr>
            <a:spLocks noChangeArrowheads="1"/>
          </p:cNvSpPr>
          <p:nvPr/>
        </p:nvSpPr>
        <p:spPr bwMode="auto">
          <a:xfrm>
            <a:off x="6623096" y="3843765"/>
            <a:ext cx="3594617" cy="1134839"/>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234" name="Rounded Rectangle 233"/>
          <p:cNvSpPr>
            <a:spLocks noChangeArrowheads="1"/>
          </p:cNvSpPr>
          <p:nvPr/>
        </p:nvSpPr>
        <p:spPr bwMode="auto">
          <a:xfrm>
            <a:off x="2864302" y="3814961"/>
            <a:ext cx="3594617" cy="1134839"/>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Tree>
    <p:extLst>
      <p:ext uri="{BB962C8B-B14F-4D97-AF65-F5344CB8AC3E}">
        <p14:creationId xmlns:p14="http://schemas.microsoft.com/office/powerpoint/2010/main" val="1025621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blinds(horizontal)">
                                      <p:cBhvr>
                                        <p:cTn id="10" dur="500"/>
                                        <p:tgtEl>
                                          <p:spTgt spid="1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1000"/>
                                        <p:tgtEl>
                                          <p:spTgt spid="130"/>
                                        </p:tgtEl>
                                      </p:cBhvr>
                                    </p:animEffect>
                                    <p:anim calcmode="lin" valueType="num">
                                      <p:cBhvr>
                                        <p:cTn id="16" dur="1000" fill="hold"/>
                                        <p:tgtEl>
                                          <p:spTgt spid="130"/>
                                        </p:tgtEl>
                                        <p:attrNameLst>
                                          <p:attrName>ppt_x</p:attrName>
                                        </p:attrNameLst>
                                      </p:cBhvr>
                                      <p:tavLst>
                                        <p:tav tm="0">
                                          <p:val>
                                            <p:strVal val="#ppt_x"/>
                                          </p:val>
                                        </p:tav>
                                        <p:tav tm="100000">
                                          <p:val>
                                            <p:strVal val="#ppt_x"/>
                                          </p:val>
                                        </p:tav>
                                      </p:tavLst>
                                    </p:anim>
                                    <p:anim calcmode="lin" valueType="num">
                                      <p:cBhvr>
                                        <p:cTn id="17" dur="1000" fill="hold"/>
                                        <p:tgtEl>
                                          <p:spTgt spid="13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1000"/>
                                        <p:tgtEl>
                                          <p:spTgt spid="190"/>
                                        </p:tgtEl>
                                      </p:cBhvr>
                                    </p:animEffect>
                                    <p:anim calcmode="lin" valueType="num">
                                      <p:cBhvr>
                                        <p:cTn id="26" dur="1000" fill="hold"/>
                                        <p:tgtEl>
                                          <p:spTgt spid="190"/>
                                        </p:tgtEl>
                                        <p:attrNameLst>
                                          <p:attrName>ppt_x</p:attrName>
                                        </p:attrNameLst>
                                      </p:cBhvr>
                                      <p:tavLst>
                                        <p:tav tm="0">
                                          <p:val>
                                            <p:strVal val="#ppt_x"/>
                                          </p:val>
                                        </p:tav>
                                        <p:tav tm="100000">
                                          <p:val>
                                            <p:strVal val="#ppt_x"/>
                                          </p:val>
                                        </p:tav>
                                      </p:tavLst>
                                    </p:anim>
                                    <p:anim calcmode="lin" valueType="num">
                                      <p:cBhvr>
                                        <p:cTn id="27" dur="1000" fill="hold"/>
                                        <p:tgtEl>
                                          <p:spTgt spid="19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1" presetClass="entr" presetSubtype="0" fill="hold" nodeType="afterEffect">
                                  <p:stCondLst>
                                    <p:cond delay="0"/>
                                  </p:stCondLst>
                                  <p:childTnLst>
                                    <p:set>
                                      <p:cBhvr>
                                        <p:cTn id="30" dur="1" fill="hold">
                                          <p:stCondLst>
                                            <p:cond delay="0"/>
                                          </p:stCondLst>
                                        </p:cTn>
                                        <p:tgtEl>
                                          <p:spTgt spid="2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8"/>
                                        </p:tgtEl>
                                        <p:attrNameLst>
                                          <p:attrName>style.visibility</p:attrName>
                                        </p:attrNameLst>
                                      </p:cBhvr>
                                      <p:to>
                                        <p:strVal val="visible"/>
                                      </p:to>
                                    </p:set>
                                  </p:childTnLst>
                                </p:cTn>
                              </p:par>
                            </p:childTnLst>
                          </p:cTn>
                        </p:par>
                        <p:par>
                          <p:cTn id="33" fill="hold" nodeType="afterGroup">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234"/>
                                        </p:tgtEl>
                                        <p:attrNameLst>
                                          <p:attrName>style.visibility</p:attrName>
                                        </p:attrNameLst>
                                      </p:cBhvr>
                                      <p:to>
                                        <p:strVal val="visible"/>
                                      </p:to>
                                    </p:set>
                                    <p:anim calcmode="lin" valueType="num">
                                      <p:cBhvr>
                                        <p:cTn id="36" dur="500" fill="hold"/>
                                        <p:tgtEl>
                                          <p:spTgt spid="234"/>
                                        </p:tgtEl>
                                        <p:attrNameLst>
                                          <p:attrName>ppt_w</p:attrName>
                                        </p:attrNameLst>
                                      </p:cBhvr>
                                      <p:tavLst>
                                        <p:tav tm="0">
                                          <p:val>
                                            <p:fltVal val="0"/>
                                          </p:val>
                                        </p:tav>
                                        <p:tav tm="100000">
                                          <p:val>
                                            <p:strVal val="#ppt_w"/>
                                          </p:val>
                                        </p:tav>
                                      </p:tavLst>
                                    </p:anim>
                                    <p:anim calcmode="lin" valueType="num">
                                      <p:cBhvr>
                                        <p:cTn id="37" dur="500" fill="hold"/>
                                        <p:tgtEl>
                                          <p:spTgt spid="234"/>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2"/>
                                        </p:tgtEl>
                                        <p:attrNameLst>
                                          <p:attrName>style.visibility</p:attrName>
                                        </p:attrNameLst>
                                      </p:cBhvr>
                                      <p:to>
                                        <p:strVal val="visible"/>
                                      </p:to>
                                    </p:set>
                                  </p:childTnLst>
                                </p:cTn>
                              </p:par>
                            </p:childTnLst>
                          </p:cTn>
                        </p:par>
                        <p:par>
                          <p:cTn id="46" fill="hold" nodeType="afterGroup">
                            <p:stCondLst>
                              <p:cond delay="0"/>
                            </p:stCondLst>
                            <p:childTnLst>
                              <p:par>
                                <p:cTn id="47" presetID="27" presetClass="emph" presetSubtype="0" fill="hold" grpId="1" nodeType="afterEffect">
                                  <p:stCondLst>
                                    <p:cond delay="0"/>
                                  </p:stCondLst>
                                  <p:childTnLst>
                                    <p:animClr clrSpc="rgb" dir="cw">
                                      <p:cBhvr override="childStyle">
                                        <p:cTn id="48" dur="500" autoRev="1" fill="hold"/>
                                        <p:tgtEl>
                                          <p:spTgt spid="192"/>
                                        </p:tgtEl>
                                        <p:attrNameLst>
                                          <p:attrName>style.color</p:attrName>
                                        </p:attrNameLst>
                                      </p:cBhvr>
                                      <p:to>
                                        <a:schemeClr val="bg1"/>
                                      </p:to>
                                    </p:animClr>
                                    <p:animClr clrSpc="rgb" dir="cw">
                                      <p:cBhvr>
                                        <p:cTn id="49" dur="500" autoRev="1" fill="hold"/>
                                        <p:tgtEl>
                                          <p:spTgt spid="192"/>
                                        </p:tgtEl>
                                        <p:attrNameLst>
                                          <p:attrName>fillcolor</p:attrName>
                                        </p:attrNameLst>
                                      </p:cBhvr>
                                      <p:to>
                                        <a:schemeClr val="bg1"/>
                                      </p:to>
                                    </p:animClr>
                                    <p:set>
                                      <p:cBhvr>
                                        <p:cTn id="50" dur="500" autoRev="1" fill="hold"/>
                                        <p:tgtEl>
                                          <p:spTgt spid="192"/>
                                        </p:tgtEl>
                                        <p:attrNameLst>
                                          <p:attrName>fill.type</p:attrName>
                                        </p:attrNameLst>
                                      </p:cBhvr>
                                      <p:to>
                                        <p:strVal val="solid"/>
                                      </p:to>
                                    </p:set>
                                    <p:set>
                                      <p:cBhvr>
                                        <p:cTn id="51" dur="500" autoRev="1" fill="hold"/>
                                        <p:tgtEl>
                                          <p:spTgt spid="192"/>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1000"/>
                                        <p:tgtEl>
                                          <p:spTgt spid="131"/>
                                        </p:tgtEl>
                                      </p:cBhvr>
                                    </p:animEffect>
                                    <p:anim calcmode="lin" valueType="num">
                                      <p:cBhvr>
                                        <p:cTn id="57" dur="1000" fill="hold"/>
                                        <p:tgtEl>
                                          <p:spTgt spid="131"/>
                                        </p:tgtEl>
                                        <p:attrNameLst>
                                          <p:attrName>ppt_x</p:attrName>
                                        </p:attrNameLst>
                                      </p:cBhvr>
                                      <p:tavLst>
                                        <p:tav tm="0">
                                          <p:val>
                                            <p:strVal val="#ppt_x"/>
                                          </p:val>
                                        </p:tav>
                                        <p:tav tm="100000">
                                          <p:val>
                                            <p:strVal val="#ppt_x"/>
                                          </p:val>
                                        </p:tav>
                                      </p:tavLst>
                                    </p:anim>
                                    <p:anim calcmode="lin" valueType="num">
                                      <p:cBhvr>
                                        <p:cTn id="58" dur="1000" fill="hold"/>
                                        <p:tgtEl>
                                          <p:spTgt spid="13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91"/>
                                        </p:tgtEl>
                                        <p:attrNameLst>
                                          <p:attrName>style.visibility</p:attrName>
                                        </p:attrNameLst>
                                      </p:cBhvr>
                                      <p:to>
                                        <p:strVal val="visible"/>
                                      </p:to>
                                    </p:set>
                                    <p:animEffect transition="in" filter="fade">
                                      <p:cBhvr>
                                        <p:cTn id="61" dur="1000"/>
                                        <p:tgtEl>
                                          <p:spTgt spid="191"/>
                                        </p:tgtEl>
                                      </p:cBhvr>
                                    </p:animEffect>
                                    <p:anim calcmode="lin" valueType="num">
                                      <p:cBhvr>
                                        <p:cTn id="62" dur="1000" fill="hold"/>
                                        <p:tgtEl>
                                          <p:spTgt spid="191"/>
                                        </p:tgtEl>
                                        <p:attrNameLst>
                                          <p:attrName>ppt_x</p:attrName>
                                        </p:attrNameLst>
                                      </p:cBhvr>
                                      <p:tavLst>
                                        <p:tav tm="0">
                                          <p:val>
                                            <p:strVal val="#ppt_x"/>
                                          </p:val>
                                        </p:tav>
                                        <p:tav tm="100000">
                                          <p:val>
                                            <p:strVal val="#ppt_x"/>
                                          </p:val>
                                        </p:tav>
                                      </p:tavLst>
                                    </p:anim>
                                    <p:anim calcmode="lin" valueType="num">
                                      <p:cBhvr>
                                        <p:cTn id="63" dur="1000" fill="hold"/>
                                        <p:tgtEl>
                                          <p:spTgt spid="191"/>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000"/>
                            </p:stCondLst>
                            <p:childTnLst>
                              <p:par>
                                <p:cTn id="70" presetID="1" presetClass="entr" presetSubtype="0" fill="hold" nodeType="afterEffect">
                                  <p:stCondLst>
                                    <p:cond delay="0"/>
                                  </p:stCondLst>
                                  <p:childTnLst>
                                    <p:set>
                                      <p:cBhvr>
                                        <p:cTn id="71" dur="1" fill="hold">
                                          <p:stCondLst>
                                            <p:cond delay="0"/>
                                          </p:stCondLst>
                                        </p:cTn>
                                        <p:tgtEl>
                                          <p:spTgt spid="22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24"/>
                                        </p:tgtEl>
                                        <p:attrNameLst>
                                          <p:attrName>style.visibility</p:attrName>
                                        </p:attrNameLst>
                                      </p:cBhvr>
                                      <p:to>
                                        <p:strVal val="visible"/>
                                      </p:to>
                                    </p:set>
                                  </p:childTnLst>
                                </p:cTn>
                              </p:par>
                            </p:childTnLst>
                          </p:cTn>
                        </p:par>
                        <p:par>
                          <p:cTn id="74" fill="hold" nodeType="afterGroup">
                            <p:stCondLst>
                              <p:cond delay="1000"/>
                            </p:stCondLst>
                            <p:childTnLst>
                              <p:par>
                                <p:cTn id="75" presetID="23" presetClass="entr" presetSubtype="16" fill="hold" grpId="0" nodeType="afterEffect">
                                  <p:stCondLst>
                                    <p:cond delay="0"/>
                                  </p:stCondLst>
                                  <p:childTnLst>
                                    <p:set>
                                      <p:cBhvr>
                                        <p:cTn id="76" dur="1" fill="hold">
                                          <p:stCondLst>
                                            <p:cond delay="0"/>
                                          </p:stCondLst>
                                        </p:cTn>
                                        <p:tgtEl>
                                          <p:spTgt spid="230"/>
                                        </p:tgtEl>
                                        <p:attrNameLst>
                                          <p:attrName>style.visibility</p:attrName>
                                        </p:attrNameLst>
                                      </p:cBhvr>
                                      <p:to>
                                        <p:strVal val="visible"/>
                                      </p:to>
                                    </p:set>
                                    <p:anim calcmode="lin" valueType="num">
                                      <p:cBhvr>
                                        <p:cTn id="77" dur="500" fill="hold"/>
                                        <p:tgtEl>
                                          <p:spTgt spid="230"/>
                                        </p:tgtEl>
                                        <p:attrNameLst>
                                          <p:attrName>ppt_w</p:attrName>
                                        </p:attrNameLst>
                                      </p:cBhvr>
                                      <p:tavLst>
                                        <p:tav tm="0">
                                          <p:val>
                                            <p:fltVal val="0"/>
                                          </p:val>
                                        </p:tav>
                                        <p:tav tm="100000">
                                          <p:val>
                                            <p:strVal val="#ppt_w"/>
                                          </p:val>
                                        </p:tav>
                                      </p:tavLst>
                                    </p:anim>
                                    <p:anim calcmode="lin" valueType="num">
                                      <p:cBhvr>
                                        <p:cTn id="78" dur="500" fill="hold"/>
                                        <p:tgtEl>
                                          <p:spTgt spid="230"/>
                                        </p:tgtEl>
                                        <p:attrNameLst>
                                          <p:attrName>ppt_h</p:attrName>
                                        </p:attrNameLst>
                                      </p:cBhvr>
                                      <p:tavLst>
                                        <p:tav tm="0">
                                          <p:val>
                                            <p:flt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90" grpId="0"/>
      <p:bldP spid="191" grpId="0"/>
      <p:bldP spid="192" grpId="0" animBg="1"/>
      <p:bldP spid="192" grpId="1" animBg="1"/>
      <p:bldP spid="230" grpId="0" animBg="1"/>
      <p:bldP spid="23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4" name="Rectangle 62"/>
          <p:cNvSpPr>
            <a:spLocks noChangeArrowheads="1"/>
          </p:cNvSpPr>
          <p:nvPr/>
        </p:nvSpPr>
        <p:spPr bwMode="auto">
          <a:xfrm>
            <a:off x="1271239" y="301083"/>
            <a:ext cx="9991493" cy="530798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9226" name="TextBox 306"/>
          <p:cNvSpPr txBox="1">
            <a:spLocks noChangeArrowheads="1"/>
          </p:cNvSpPr>
          <p:nvPr/>
        </p:nvSpPr>
        <p:spPr bwMode="auto">
          <a:xfrm>
            <a:off x="2847020" y="757520"/>
            <a:ext cx="4009381"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Phosphorylation reactions</a:t>
            </a:r>
            <a:endParaRPr lang="en-IN" altLang="en-US" sz="1452" b="1">
              <a:solidFill>
                <a:schemeClr val="tx1"/>
              </a:solidFill>
            </a:endParaRPr>
          </a:p>
        </p:txBody>
      </p:sp>
      <p:sp>
        <p:nvSpPr>
          <p:cNvPr id="26" name="TextBox 25"/>
          <p:cNvSpPr txBox="1"/>
          <p:nvPr/>
        </p:nvSpPr>
        <p:spPr>
          <a:xfrm>
            <a:off x="5998422" y="3030352"/>
            <a:ext cx="553018" cy="315792"/>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50000" t="50000" r="50000" b="50000"/>
            </a:path>
            <a:tileRect/>
          </a:gradFill>
        </p:spPr>
        <p:txBody>
          <a:bodyPr>
            <a:spAutoFit/>
          </a:bodyPr>
          <a:lstStyle/>
          <a:p>
            <a:pPr>
              <a:defRPr/>
            </a:pPr>
            <a:r>
              <a:rPr lang="en-US" sz="1452" b="1" dirty="0">
                <a:latin typeface="Arial" charset="0"/>
              </a:rPr>
              <a:t>Ser</a:t>
            </a:r>
            <a:endParaRPr lang="en-IN" sz="1452" b="1" dirty="0">
              <a:latin typeface="Arial" charset="0"/>
            </a:endParaRPr>
          </a:p>
        </p:txBody>
      </p:sp>
      <p:sp>
        <p:nvSpPr>
          <p:cNvPr id="44" name="Right Arrow 43"/>
          <p:cNvSpPr/>
          <p:nvPr/>
        </p:nvSpPr>
        <p:spPr bwMode="auto">
          <a:xfrm>
            <a:off x="5252170" y="1674599"/>
            <a:ext cx="1797309" cy="233601"/>
          </a:xfrm>
          <a:prstGeom prst="rightArrow">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2" name="Group 46"/>
          <p:cNvGrpSpPr>
            <a:grpSpLocks/>
          </p:cNvGrpSpPr>
          <p:nvPr/>
        </p:nvGrpSpPr>
        <p:grpSpPr bwMode="auto">
          <a:xfrm>
            <a:off x="3054402" y="3705510"/>
            <a:ext cx="345636" cy="345636"/>
            <a:chOff x="3211512" y="1859071"/>
            <a:chExt cx="381000" cy="381000"/>
          </a:xfrm>
        </p:grpSpPr>
        <p:sp>
          <p:nvSpPr>
            <p:cNvPr id="48" name="Rounded Rectangle 47"/>
            <p:cNvSpPr/>
            <p:nvPr/>
          </p:nvSpPr>
          <p:spPr bwMode="auto">
            <a:xfrm>
              <a:off x="3211512" y="1859071"/>
              <a:ext cx="381000" cy="381000"/>
            </a:xfrm>
            <a:prstGeom prst="roundRect">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340" name="TextBox 48"/>
            <p:cNvSpPr txBox="1">
              <a:spLocks noChangeArrowheads="1"/>
            </p:cNvSpPr>
            <p:nvPr/>
          </p:nvSpPr>
          <p:spPr bwMode="auto">
            <a:xfrm>
              <a:off x="3211512" y="1859071"/>
              <a:ext cx="3810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R</a:t>
              </a:r>
              <a:endParaRPr lang="en-IN" altLang="en-US" sz="1452" b="1">
                <a:solidFill>
                  <a:schemeClr val="tx1"/>
                </a:solidFill>
              </a:endParaRPr>
            </a:p>
          </p:txBody>
        </p:sp>
      </p:grpSp>
      <p:cxnSp>
        <p:nvCxnSpPr>
          <p:cNvPr id="51" name="Straight Arrow Connector 50"/>
          <p:cNvCxnSpPr>
            <a:cxnSpLocks noChangeShapeType="1"/>
          </p:cNvCxnSpPr>
          <p:nvPr/>
        </p:nvCxnSpPr>
        <p:spPr bwMode="auto">
          <a:xfrm>
            <a:off x="3676547" y="3799119"/>
            <a:ext cx="760400" cy="144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 name="Group 80"/>
          <p:cNvGrpSpPr>
            <a:grpSpLocks/>
          </p:cNvGrpSpPr>
          <p:nvPr/>
        </p:nvGrpSpPr>
        <p:grpSpPr bwMode="auto">
          <a:xfrm>
            <a:off x="4676013" y="2983987"/>
            <a:ext cx="918816" cy="315792"/>
            <a:chOff x="3474912" y="3288883"/>
            <a:chExt cx="1012966" cy="348531"/>
          </a:xfrm>
        </p:grpSpPr>
        <p:sp>
          <p:nvSpPr>
            <p:cNvPr id="9334" name="TextBox 51"/>
            <p:cNvSpPr txBox="1">
              <a:spLocks noChangeArrowheads="1"/>
            </p:cNvSpPr>
            <p:nvPr/>
          </p:nvSpPr>
          <p:spPr bwMode="auto">
            <a:xfrm>
              <a:off x="3668712" y="3288883"/>
              <a:ext cx="609600" cy="34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CH</a:t>
              </a:r>
              <a:r>
                <a:rPr lang="en-US" altLang="en-US" sz="1452" b="1" baseline="-25000">
                  <a:solidFill>
                    <a:schemeClr val="tx1"/>
                  </a:solidFill>
                </a:rPr>
                <a:t>2</a:t>
              </a:r>
              <a:endParaRPr lang="en-IN" altLang="en-US" sz="1452" b="1" baseline="-25000">
                <a:solidFill>
                  <a:schemeClr val="tx1"/>
                </a:solidFill>
              </a:endParaRPr>
            </a:p>
          </p:txBody>
        </p:sp>
        <p:cxnSp>
          <p:nvCxnSpPr>
            <p:cNvPr id="9335" name="Straight Connector 57"/>
            <p:cNvCxnSpPr>
              <a:cxnSpLocks noChangeShapeType="1"/>
            </p:cNvCxnSpPr>
            <p:nvPr/>
          </p:nvCxnSpPr>
          <p:spPr bwMode="auto">
            <a:xfrm>
              <a:off x="4217878" y="3473926"/>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36" name="Straight Connector 58"/>
            <p:cNvCxnSpPr>
              <a:cxnSpLocks noChangeShapeType="1"/>
            </p:cNvCxnSpPr>
            <p:nvPr/>
          </p:nvCxnSpPr>
          <p:spPr bwMode="auto">
            <a:xfrm>
              <a:off x="3474912" y="3475037"/>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4" name="Group 79"/>
          <p:cNvGrpSpPr>
            <a:grpSpLocks/>
          </p:cNvGrpSpPr>
          <p:nvPr/>
        </p:nvGrpSpPr>
        <p:grpSpPr bwMode="auto">
          <a:xfrm>
            <a:off x="4713456" y="3429001"/>
            <a:ext cx="829527" cy="769062"/>
            <a:chOff x="3516312" y="3779837"/>
            <a:chExt cx="914400" cy="847748"/>
          </a:xfrm>
        </p:grpSpPr>
        <p:sp>
          <p:nvSpPr>
            <p:cNvPr id="9329" name="TextBox 52"/>
            <p:cNvSpPr txBox="1">
              <a:spLocks noChangeArrowheads="1"/>
            </p:cNvSpPr>
            <p:nvPr/>
          </p:nvSpPr>
          <p:spPr bwMode="auto">
            <a:xfrm>
              <a:off x="3684478" y="3779837"/>
              <a:ext cx="5334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CH</a:t>
              </a:r>
              <a:endParaRPr lang="en-IN" altLang="en-US" sz="1452" b="1">
                <a:solidFill>
                  <a:schemeClr val="tx1"/>
                </a:solidFill>
              </a:endParaRPr>
            </a:p>
          </p:txBody>
        </p:sp>
        <p:sp>
          <p:nvSpPr>
            <p:cNvPr id="9330" name="TextBox 59"/>
            <p:cNvSpPr txBox="1">
              <a:spLocks noChangeArrowheads="1"/>
            </p:cNvSpPr>
            <p:nvPr/>
          </p:nvSpPr>
          <p:spPr bwMode="auto">
            <a:xfrm>
              <a:off x="3624045" y="4279483"/>
              <a:ext cx="6096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CH</a:t>
              </a:r>
              <a:r>
                <a:rPr lang="en-US" altLang="en-US" sz="1452" b="1" baseline="-25000">
                  <a:solidFill>
                    <a:schemeClr val="tx1"/>
                  </a:solidFill>
                </a:rPr>
                <a:t>3</a:t>
              </a:r>
              <a:endParaRPr lang="en-IN" altLang="en-US" sz="1452" b="1" baseline="-25000">
                <a:solidFill>
                  <a:schemeClr val="tx1"/>
                </a:solidFill>
              </a:endParaRPr>
            </a:p>
          </p:txBody>
        </p:sp>
        <p:cxnSp>
          <p:nvCxnSpPr>
            <p:cNvPr id="9331" name="Straight Connector 60"/>
            <p:cNvCxnSpPr>
              <a:cxnSpLocks noChangeShapeType="1"/>
            </p:cNvCxnSpPr>
            <p:nvPr/>
          </p:nvCxnSpPr>
          <p:spPr bwMode="auto">
            <a:xfrm>
              <a:off x="3516312" y="3948003"/>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32" name="Straight Connector 61"/>
            <p:cNvCxnSpPr>
              <a:cxnSpLocks noChangeShapeType="1"/>
            </p:cNvCxnSpPr>
            <p:nvPr/>
          </p:nvCxnSpPr>
          <p:spPr bwMode="auto">
            <a:xfrm rot="5400000">
              <a:off x="3762312" y="4222905"/>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33" name="Straight Connector 62"/>
            <p:cNvCxnSpPr>
              <a:cxnSpLocks noChangeShapeType="1"/>
            </p:cNvCxnSpPr>
            <p:nvPr/>
          </p:nvCxnSpPr>
          <p:spPr bwMode="auto">
            <a:xfrm>
              <a:off x="4160712" y="3948003"/>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5" name="Group 78"/>
          <p:cNvGrpSpPr>
            <a:grpSpLocks/>
          </p:cNvGrpSpPr>
          <p:nvPr/>
        </p:nvGrpSpPr>
        <p:grpSpPr bwMode="auto">
          <a:xfrm>
            <a:off x="3970338" y="4425585"/>
            <a:ext cx="1849154" cy="483891"/>
            <a:chOff x="3516312" y="4878169"/>
            <a:chExt cx="2039004" cy="533400"/>
          </a:xfrm>
        </p:grpSpPr>
        <p:sp>
          <p:nvSpPr>
            <p:cNvPr id="9320" name="TextBox 63"/>
            <p:cNvSpPr txBox="1">
              <a:spLocks noChangeArrowheads="1"/>
            </p:cNvSpPr>
            <p:nvPr/>
          </p:nvSpPr>
          <p:spPr bwMode="auto">
            <a:xfrm>
              <a:off x="3684478" y="4965283"/>
              <a:ext cx="6096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CH</a:t>
              </a:r>
              <a:r>
                <a:rPr lang="en-US" altLang="en-US" sz="1452" b="1" baseline="-25000">
                  <a:solidFill>
                    <a:schemeClr val="tx1"/>
                  </a:solidFill>
                </a:rPr>
                <a:t>2</a:t>
              </a:r>
              <a:endParaRPr lang="en-IN" altLang="en-US" sz="1452" b="1" baseline="-25000">
                <a:solidFill>
                  <a:schemeClr val="tx1"/>
                </a:solidFill>
              </a:endParaRPr>
            </a:p>
          </p:txBody>
        </p:sp>
        <p:cxnSp>
          <p:nvCxnSpPr>
            <p:cNvPr id="9321" name="Straight Connector 64"/>
            <p:cNvCxnSpPr>
              <a:cxnSpLocks noChangeShapeType="1"/>
            </p:cNvCxnSpPr>
            <p:nvPr/>
          </p:nvCxnSpPr>
          <p:spPr bwMode="auto">
            <a:xfrm>
              <a:off x="3516312" y="5151437"/>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22" name="Straight Connector 65"/>
            <p:cNvCxnSpPr>
              <a:cxnSpLocks noChangeShapeType="1"/>
            </p:cNvCxnSpPr>
            <p:nvPr/>
          </p:nvCxnSpPr>
          <p:spPr bwMode="auto">
            <a:xfrm>
              <a:off x="4160712" y="5151437"/>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9323" name="Group 76"/>
            <p:cNvGrpSpPr>
              <a:grpSpLocks/>
            </p:cNvGrpSpPr>
            <p:nvPr/>
          </p:nvGrpSpPr>
          <p:grpSpPr bwMode="auto">
            <a:xfrm>
              <a:off x="4430712" y="4878169"/>
              <a:ext cx="838200" cy="533400"/>
              <a:chOff x="5192712" y="4770437"/>
              <a:chExt cx="990600" cy="609600"/>
            </a:xfrm>
          </p:grpSpPr>
          <p:sp>
            <p:nvSpPr>
              <p:cNvPr id="9325" name="Hexagon 66"/>
              <p:cNvSpPr>
                <a:spLocks noChangeArrowheads="1"/>
              </p:cNvSpPr>
              <p:nvPr/>
            </p:nvSpPr>
            <p:spPr bwMode="auto">
              <a:xfrm>
                <a:off x="5192712" y="4770437"/>
                <a:ext cx="990600" cy="609600"/>
              </a:xfrm>
              <a:prstGeom prst="hexagon">
                <a:avLst>
                  <a:gd name="adj" fmla="val 24999"/>
                  <a:gd name="vf" fmla="val 11547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9326" name="Straight Connector 72"/>
              <p:cNvCxnSpPr>
                <a:cxnSpLocks noChangeShapeType="1"/>
              </p:cNvCxnSpPr>
              <p:nvPr/>
            </p:nvCxnSpPr>
            <p:spPr bwMode="auto">
              <a:xfrm rot="7200000">
                <a:off x="5206618" y="4957863"/>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27" name="Straight Connector 73"/>
              <p:cNvCxnSpPr>
                <a:cxnSpLocks noChangeShapeType="1"/>
              </p:cNvCxnSpPr>
              <p:nvPr/>
            </p:nvCxnSpPr>
            <p:spPr bwMode="auto">
              <a:xfrm rot="-7200000">
                <a:off x="5916114" y="4976687"/>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28" name="Straight Connector 74"/>
              <p:cNvCxnSpPr>
                <a:cxnSpLocks noChangeShapeType="1"/>
              </p:cNvCxnSpPr>
              <p:nvPr/>
            </p:nvCxnSpPr>
            <p:spPr bwMode="auto">
              <a:xfrm flipV="1">
                <a:off x="5421312" y="5316973"/>
                <a:ext cx="533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9324" name="Straight Connector 77"/>
            <p:cNvCxnSpPr>
              <a:cxnSpLocks noChangeShapeType="1"/>
            </p:cNvCxnSpPr>
            <p:nvPr/>
          </p:nvCxnSpPr>
          <p:spPr bwMode="auto">
            <a:xfrm>
              <a:off x="5285316" y="5151437"/>
              <a:ext cx="270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82" name="TextBox 81"/>
          <p:cNvSpPr txBox="1"/>
          <p:nvPr/>
        </p:nvSpPr>
        <p:spPr>
          <a:xfrm>
            <a:off x="6012472" y="3454787"/>
            <a:ext cx="553018" cy="31579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p:spPr>
        <p:txBody>
          <a:bodyPr>
            <a:spAutoFit/>
          </a:bodyPr>
          <a:lstStyle/>
          <a:p>
            <a:pPr>
              <a:defRPr/>
            </a:pPr>
            <a:r>
              <a:rPr lang="en-US" sz="1452" b="1" dirty="0" err="1">
                <a:latin typeface="Arial" charset="0"/>
              </a:rPr>
              <a:t>Thr</a:t>
            </a:r>
            <a:endParaRPr lang="en-IN" sz="1452" b="1" dirty="0">
              <a:latin typeface="Arial" charset="0"/>
            </a:endParaRPr>
          </a:p>
        </p:txBody>
      </p:sp>
      <p:sp>
        <p:nvSpPr>
          <p:cNvPr id="83" name="TextBox 82"/>
          <p:cNvSpPr txBox="1"/>
          <p:nvPr/>
        </p:nvSpPr>
        <p:spPr>
          <a:xfrm>
            <a:off x="5990209" y="4496498"/>
            <a:ext cx="553018" cy="31579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spAutoFit/>
          </a:bodyPr>
          <a:lstStyle/>
          <a:p>
            <a:pPr>
              <a:defRPr/>
            </a:pPr>
            <a:r>
              <a:rPr lang="en-US" sz="1452" b="1" dirty="0">
                <a:latin typeface="Arial" charset="0"/>
              </a:rPr>
              <a:t>Tyr</a:t>
            </a:r>
            <a:endParaRPr lang="en-IN" sz="1452" b="1" dirty="0">
              <a:latin typeface="Arial" charset="0"/>
            </a:endParaRPr>
          </a:p>
        </p:txBody>
      </p:sp>
      <p:cxnSp>
        <p:nvCxnSpPr>
          <p:cNvPr id="84" name="Straight Arrow Connector 83"/>
          <p:cNvCxnSpPr>
            <a:cxnSpLocks noChangeShapeType="1"/>
          </p:cNvCxnSpPr>
          <p:nvPr/>
        </p:nvCxnSpPr>
        <p:spPr bwMode="auto">
          <a:xfrm flipV="1">
            <a:off x="3676547" y="3290747"/>
            <a:ext cx="760400" cy="34563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 name="Straight Arrow Connector 85"/>
          <p:cNvCxnSpPr>
            <a:cxnSpLocks noChangeShapeType="1"/>
          </p:cNvCxnSpPr>
          <p:nvPr/>
        </p:nvCxnSpPr>
        <p:spPr bwMode="auto">
          <a:xfrm>
            <a:off x="3676547" y="3982019"/>
            <a:ext cx="553018" cy="4838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 name="Group 88"/>
          <p:cNvGrpSpPr>
            <a:grpSpLocks/>
          </p:cNvGrpSpPr>
          <p:nvPr/>
        </p:nvGrpSpPr>
        <p:grpSpPr bwMode="auto">
          <a:xfrm>
            <a:off x="5182945" y="2322965"/>
            <a:ext cx="633667" cy="345636"/>
            <a:chOff x="4735512" y="2103437"/>
            <a:chExt cx="698936" cy="381000"/>
          </a:xfrm>
        </p:grpSpPr>
        <p:sp>
          <p:nvSpPr>
            <p:cNvPr id="88" name="Oval 87"/>
            <p:cNvSpPr/>
            <p:nvPr/>
          </p:nvSpPr>
          <p:spPr bwMode="auto">
            <a:xfrm>
              <a:off x="4735512" y="2103437"/>
              <a:ext cx="685800" cy="381000"/>
            </a:xfrm>
            <a:prstGeom prst="ellipse">
              <a:avLst/>
            </a:prstGeom>
            <a:solidFill>
              <a:srgbClr val="FF505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319" name="TextBox 42"/>
            <p:cNvSpPr txBox="1">
              <a:spLocks noChangeArrowheads="1"/>
            </p:cNvSpPr>
            <p:nvPr/>
          </p:nvSpPr>
          <p:spPr bwMode="auto">
            <a:xfrm>
              <a:off x="4748648" y="2130117"/>
              <a:ext cx="6858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ATP</a:t>
              </a:r>
              <a:endParaRPr lang="en-IN" altLang="en-US" sz="1452" b="1">
                <a:solidFill>
                  <a:schemeClr val="tx1"/>
                </a:solidFill>
              </a:endParaRPr>
            </a:p>
          </p:txBody>
        </p:sp>
      </p:grpSp>
      <p:sp>
        <p:nvSpPr>
          <p:cNvPr id="90" name="Curved Down Arrow 89"/>
          <p:cNvSpPr/>
          <p:nvPr/>
        </p:nvSpPr>
        <p:spPr bwMode="auto">
          <a:xfrm>
            <a:off x="5528581" y="1827553"/>
            <a:ext cx="1382545" cy="414764"/>
          </a:xfrm>
          <a:prstGeom prst="curvedDownArrow">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8" name="Group 90"/>
          <p:cNvGrpSpPr>
            <a:grpSpLocks/>
          </p:cNvGrpSpPr>
          <p:nvPr/>
        </p:nvGrpSpPr>
        <p:grpSpPr bwMode="auto">
          <a:xfrm>
            <a:off x="6623096" y="2322965"/>
            <a:ext cx="633667" cy="345636"/>
            <a:chOff x="4735512" y="2103437"/>
            <a:chExt cx="698936" cy="381000"/>
          </a:xfrm>
        </p:grpSpPr>
        <p:sp>
          <p:nvSpPr>
            <p:cNvPr id="92" name="Oval 91"/>
            <p:cNvSpPr/>
            <p:nvPr/>
          </p:nvSpPr>
          <p:spPr bwMode="auto">
            <a:xfrm>
              <a:off x="4735512" y="2103437"/>
              <a:ext cx="685800" cy="381000"/>
            </a:xfrm>
            <a:prstGeom prst="ellipse">
              <a:avLst/>
            </a:prstGeom>
            <a:solidFill>
              <a:srgbClr val="00CC99"/>
            </a:solidFill>
            <a:ln w="9525"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315" name="TextBox 92"/>
            <p:cNvSpPr txBox="1">
              <a:spLocks noChangeArrowheads="1"/>
            </p:cNvSpPr>
            <p:nvPr/>
          </p:nvSpPr>
          <p:spPr bwMode="auto">
            <a:xfrm>
              <a:off x="4748648" y="2130117"/>
              <a:ext cx="6858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ADP</a:t>
              </a:r>
              <a:endParaRPr lang="en-IN" altLang="en-US" sz="1452" b="1">
                <a:solidFill>
                  <a:schemeClr val="tx1"/>
                </a:solidFill>
              </a:endParaRPr>
            </a:p>
          </p:txBody>
        </p:sp>
      </p:grpSp>
      <p:sp>
        <p:nvSpPr>
          <p:cNvPr id="107" name="TextBox 106"/>
          <p:cNvSpPr txBox="1">
            <a:spLocks noChangeArrowheads="1"/>
          </p:cNvSpPr>
          <p:nvPr/>
        </p:nvSpPr>
        <p:spPr bwMode="auto">
          <a:xfrm>
            <a:off x="5666836" y="1453114"/>
            <a:ext cx="898654"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Kinase</a:t>
            </a:r>
            <a:endParaRPr lang="en-IN" altLang="en-US" sz="1270" b="1">
              <a:solidFill>
                <a:schemeClr val="tx1"/>
              </a:solidFill>
            </a:endParaRPr>
          </a:p>
        </p:txBody>
      </p:sp>
      <p:sp>
        <p:nvSpPr>
          <p:cNvPr id="112" name="Rounded Rectangle 111"/>
          <p:cNvSpPr>
            <a:spLocks noChangeArrowheads="1"/>
          </p:cNvSpPr>
          <p:nvPr/>
        </p:nvSpPr>
        <p:spPr bwMode="auto">
          <a:xfrm>
            <a:off x="2847020" y="2945110"/>
            <a:ext cx="4009381" cy="200469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25" name="TextBox 124"/>
          <p:cNvSpPr txBox="1">
            <a:spLocks noChangeArrowheads="1"/>
          </p:cNvSpPr>
          <p:nvPr/>
        </p:nvSpPr>
        <p:spPr bwMode="auto">
          <a:xfrm>
            <a:off x="3538292" y="2456899"/>
            <a:ext cx="124429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Amino acid residue</a:t>
            </a:r>
            <a:endParaRPr lang="en-IN" altLang="en-US" sz="1270" b="1">
              <a:solidFill>
                <a:schemeClr val="tx1"/>
              </a:solidFill>
            </a:endParaRPr>
          </a:p>
        </p:txBody>
      </p:sp>
      <p:sp>
        <p:nvSpPr>
          <p:cNvPr id="126" name="TextBox 125"/>
          <p:cNvSpPr txBox="1">
            <a:spLocks noChangeArrowheads="1"/>
          </p:cNvSpPr>
          <p:nvPr/>
        </p:nvSpPr>
        <p:spPr bwMode="auto">
          <a:xfrm>
            <a:off x="8653710" y="2461220"/>
            <a:ext cx="1558244"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dirty="0">
                <a:solidFill>
                  <a:schemeClr val="tx1"/>
                </a:solidFill>
              </a:rPr>
              <a:t>Phosphorylated residue</a:t>
            </a:r>
            <a:endParaRPr lang="en-IN" altLang="en-US" sz="1270" b="1" dirty="0">
              <a:solidFill>
                <a:schemeClr val="tx1"/>
              </a:solidFill>
            </a:endParaRPr>
          </a:p>
        </p:txBody>
      </p:sp>
      <p:grpSp>
        <p:nvGrpSpPr>
          <p:cNvPr id="9" name="Group 104"/>
          <p:cNvGrpSpPr>
            <a:grpSpLocks/>
          </p:cNvGrpSpPr>
          <p:nvPr/>
        </p:nvGrpSpPr>
        <p:grpSpPr bwMode="auto">
          <a:xfrm>
            <a:off x="2872943" y="1162203"/>
            <a:ext cx="2145825" cy="1460334"/>
            <a:chOff x="1487924" y="1281113"/>
            <a:chExt cx="2364941" cy="1609748"/>
          </a:xfrm>
        </p:grpSpPr>
        <p:grpSp>
          <p:nvGrpSpPr>
            <p:cNvPr id="9292" name="Group 122"/>
            <p:cNvGrpSpPr>
              <a:grpSpLocks/>
            </p:cNvGrpSpPr>
            <p:nvPr/>
          </p:nvGrpSpPr>
          <p:grpSpPr bwMode="auto">
            <a:xfrm>
              <a:off x="1487924" y="1281113"/>
              <a:ext cx="2364941" cy="1609748"/>
              <a:chOff x="1487809" y="1281003"/>
              <a:chExt cx="2364835" cy="1609748"/>
            </a:xfrm>
          </p:grpSpPr>
          <p:grpSp>
            <p:nvGrpSpPr>
              <p:cNvPr id="9295" name="Group 36"/>
              <p:cNvGrpSpPr>
                <a:grpSpLocks/>
              </p:cNvGrpSpPr>
              <p:nvPr/>
            </p:nvGrpSpPr>
            <p:grpSpPr bwMode="auto">
              <a:xfrm>
                <a:off x="3363912" y="1882701"/>
                <a:ext cx="488732" cy="360000"/>
                <a:chOff x="3789580" y="1866935"/>
                <a:chExt cx="488732" cy="360000"/>
              </a:xfrm>
            </p:grpSpPr>
            <p:sp>
              <p:nvSpPr>
                <p:cNvPr id="28" name="Oval 27"/>
                <p:cNvSpPr/>
                <p:nvPr/>
              </p:nvSpPr>
              <p:spPr bwMode="auto">
                <a:xfrm>
                  <a:off x="3836878" y="1866935"/>
                  <a:ext cx="360000" cy="360000"/>
                </a:xfrm>
                <a:prstGeom prst="ellipse">
                  <a:avLst/>
                </a:prstGeom>
                <a:solidFill>
                  <a:srgbClr val="00CC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9311" name="TextBox 28"/>
                <p:cNvSpPr txBox="1">
                  <a:spLocks noChangeArrowheads="1"/>
                </p:cNvSpPr>
                <p:nvPr/>
              </p:nvSpPr>
              <p:spPr bwMode="auto">
                <a:xfrm>
                  <a:off x="3789580" y="1874838"/>
                  <a:ext cx="488732" cy="31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OH</a:t>
                  </a:r>
                  <a:endParaRPr lang="en-IN" altLang="en-US" sz="1270" b="1">
                    <a:solidFill>
                      <a:schemeClr val="tx1"/>
                    </a:solidFill>
                  </a:endParaRPr>
                </a:p>
              </p:txBody>
            </p:sp>
          </p:grpSp>
          <p:cxnSp>
            <p:nvCxnSpPr>
              <p:cNvPr id="9296" name="Straight Connector 30"/>
              <p:cNvCxnSpPr>
                <a:cxnSpLocks noChangeShapeType="1"/>
              </p:cNvCxnSpPr>
              <p:nvPr/>
            </p:nvCxnSpPr>
            <p:spPr bwMode="auto">
              <a:xfrm rot="10800000">
                <a:off x="3090644" y="2043003"/>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97" name="TextBox 31"/>
              <p:cNvSpPr txBox="1">
                <a:spLocks noChangeArrowheads="1"/>
              </p:cNvSpPr>
              <p:nvPr/>
            </p:nvSpPr>
            <p:spPr bwMode="auto">
              <a:xfrm>
                <a:off x="2157701" y="1887625"/>
                <a:ext cx="304787"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a:t>
                </a:r>
                <a:endParaRPr lang="en-IN" altLang="en-US" sz="1452" b="1">
                  <a:solidFill>
                    <a:schemeClr val="tx1"/>
                  </a:solidFill>
                </a:endParaRPr>
              </a:p>
            </p:txBody>
          </p:sp>
          <p:sp>
            <p:nvSpPr>
              <p:cNvPr id="9298" name="TextBox 32"/>
              <p:cNvSpPr txBox="1">
                <a:spLocks noChangeArrowheads="1"/>
              </p:cNvSpPr>
              <p:nvPr/>
            </p:nvSpPr>
            <p:spPr bwMode="auto">
              <a:xfrm>
                <a:off x="1564009" y="2542649"/>
                <a:ext cx="685799"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NH</a:t>
                </a:r>
                <a:r>
                  <a:rPr lang="en-US" altLang="en-US" sz="1452" b="1" baseline="-25000">
                    <a:solidFill>
                      <a:schemeClr val="tx1"/>
                    </a:solidFill>
                  </a:rPr>
                  <a:t>3</a:t>
                </a:r>
                <a:r>
                  <a:rPr lang="en-US" altLang="en-US" sz="1452" b="1" baseline="30000">
                    <a:solidFill>
                      <a:schemeClr val="tx1"/>
                    </a:solidFill>
                  </a:rPr>
                  <a:t>+</a:t>
                </a:r>
                <a:endParaRPr lang="en-IN" altLang="en-US" sz="1452" b="1" baseline="30000">
                  <a:solidFill>
                    <a:schemeClr val="tx1"/>
                  </a:solidFill>
                </a:endParaRPr>
              </a:p>
            </p:txBody>
          </p:sp>
          <p:sp>
            <p:nvSpPr>
              <p:cNvPr id="9299" name="TextBox 33"/>
              <p:cNvSpPr txBox="1">
                <a:spLocks noChangeArrowheads="1"/>
              </p:cNvSpPr>
              <p:nvPr/>
            </p:nvSpPr>
            <p:spPr bwMode="auto">
              <a:xfrm>
                <a:off x="1487809" y="1281003"/>
                <a:ext cx="838200"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COO</a:t>
                </a:r>
                <a:r>
                  <a:rPr lang="en-US" altLang="en-US" sz="1452" b="1" baseline="30000">
                    <a:solidFill>
                      <a:schemeClr val="tx1"/>
                    </a:solidFill>
                  </a:rPr>
                  <a:t>-</a:t>
                </a:r>
                <a:endParaRPr lang="en-IN" altLang="en-US" sz="1452" b="1" baseline="30000">
                  <a:solidFill>
                    <a:schemeClr val="tx1"/>
                  </a:solidFill>
                </a:endParaRPr>
              </a:p>
            </p:txBody>
          </p:sp>
          <p:grpSp>
            <p:nvGrpSpPr>
              <p:cNvPr id="9300" name="Group 45"/>
              <p:cNvGrpSpPr>
                <a:grpSpLocks/>
              </p:cNvGrpSpPr>
              <p:nvPr/>
            </p:nvGrpSpPr>
            <p:grpSpPr bwMode="auto">
              <a:xfrm>
                <a:off x="2770078" y="1874837"/>
                <a:ext cx="381000" cy="381000"/>
                <a:chOff x="3211512" y="1859071"/>
                <a:chExt cx="381000" cy="381000"/>
              </a:xfrm>
            </p:grpSpPr>
            <p:sp>
              <p:nvSpPr>
                <p:cNvPr id="36" name="Rounded Rectangle 35"/>
                <p:cNvSpPr/>
                <p:nvPr/>
              </p:nvSpPr>
              <p:spPr bwMode="auto">
                <a:xfrm>
                  <a:off x="3211512" y="1859071"/>
                  <a:ext cx="381000" cy="381000"/>
                </a:xfrm>
                <a:prstGeom prst="roundRect">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307" name="TextBox 34"/>
                <p:cNvSpPr txBox="1">
                  <a:spLocks noChangeArrowheads="1"/>
                </p:cNvSpPr>
                <p:nvPr/>
              </p:nvSpPr>
              <p:spPr bwMode="auto">
                <a:xfrm>
                  <a:off x="3211512" y="1859071"/>
                  <a:ext cx="3810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R</a:t>
                  </a:r>
                  <a:endParaRPr lang="en-IN" altLang="en-US" sz="1452" b="1">
                    <a:solidFill>
                      <a:schemeClr val="tx1"/>
                    </a:solidFill>
                  </a:endParaRPr>
                </a:p>
              </p:txBody>
            </p:sp>
          </p:grpSp>
          <p:cxnSp>
            <p:nvCxnSpPr>
              <p:cNvPr id="9301" name="Straight Connector 37"/>
              <p:cNvCxnSpPr>
                <a:cxnSpLocks noChangeShapeType="1"/>
              </p:cNvCxnSpPr>
              <p:nvPr/>
            </p:nvCxnSpPr>
            <p:spPr bwMode="auto">
              <a:xfrm rot="10800000">
                <a:off x="2465279" y="2043003"/>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02" name="Straight Connector 39"/>
              <p:cNvCxnSpPr>
                <a:cxnSpLocks noChangeShapeType="1"/>
              </p:cNvCxnSpPr>
              <p:nvPr/>
            </p:nvCxnSpPr>
            <p:spPr bwMode="auto">
              <a:xfrm rot="16200000" flipV="1">
                <a:off x="1972572" y="1569660"/>
                <a:ext cx="2680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303" name="Straight Connector 41"/>
              <p:cNvCxnSpPr>
                <a:cxnSpLocks noChangeShapeType="1"/>
              </p:cNvCxnSpPr>
              <p:nvPr/>
            </p:nvCxnSpPr>
            <p:spPr bwMode="auto">
              <a:xfrm rot="5400000">
                <a:off x="1948372" y="2200482"/>
                <a:ext cx="3164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9293" name="TextBox 31"/>
            <p:cNvSpPr txBox="1">
              <a:spLocks noChangeArrowheads="1"/>
            </p:cNvSpPr>
            <p:nvPr/>
          </p:nvSpPr>
          <p:spPr bwMode="auto">
            <a:xfrm>
              <a:off x="1521976" y="1890603"/>
              <a:ext cx="304801"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H</a:t>
              </a:r>
              <a:endParaRPr lang="en-IN" altLang="en-US" sz="1452" b="1">
                <a:solidFill>
                  <a:schemeClr val="tx1"/>
                </a:solidFill>
              </a:endParaRPr>
            </a:p>
          </p:txBody>
        </p:sp>
        <p:cxnSp>
          <p:nvCxnSpPr>
            <p:cNvPr id="9294" name="Straight Connector 98"/>
            <p:cNvCxnSpPr>
              <a:cxnSpLocks noChangeShapeType="1"/>
            </p:cNvCxnSpPr>
            <p:nvPr/>
          </p:nvCxnSpPr>
          <p:spPr bwMode="auto">
            <a:xfrm rot="10800000">
              <a:off x="1826777" y="2088544"/>
              <a:ext cx="3047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 name="Group 105"/>
          <p:cNvGrpSpPr>
            <a:grpSpLocks/>
          </p:cNvGrpSpPr>
          <p:nvPr/>
        </p:nvGrpSpPr>
        <p:grpSpPr bwMode="auto">
          <a:xfrm>
            <a:off x="7311489" y="1147801"/>
            <a:ext cx="2900465" cy="1460334"/>
            <a:chOff x="6380163" y="1265238"/>
            <a:chExt cx="3197225" cy="1609748"/>
          </a:xfrm>
        </p:grpSpPr>
        <p:grpSp>
          <p:nvGrpSpPr>
            <p:cNvPr id="9266" name="Group 123"/>
            <p:cNvGrpSpPr>
              <a:grpSpLocks/>
            </p:cNvGrpSpPr>
            <p:nvPr/>
          </p:nvGrpSpPr>
          <p:grpSpPr bwMode="auto">
            <a:xfrm>
              <a:off x="6380163" y="1265238"/>
              <a:ext cx="3197225" cy="1609748"/>
              <a:chOff x="6380380" y="1265237"/>
              <a:chExt cx="3197770" cy="1609748"/>
            </a:xfrm>
          </p:grpSpPr>
          <p:grpSp>
            <p:nvGrpSpPr>
              <p:cNvPr id="9269" name="Group 93"/>
              <p:cNvGrpSpPr>
                <a:grpSpLocks/>
              </p:cNvGrpSpPr>
              <p:nvPr/>
            </p:nvGrpSpPr>
            <p:grpSpPr bwMode="auto">
              <a:xfrm>
                <a:off x="8393112" y="1866935"/>
                <a:ext cx="504498" cy="360000"/>
                <a:chOff x="3836878" y="1866935"/>
                <a:chExt cx="504498" cy="360000"/>
              </a:xfrm>
            </p:grpSpPr>
            <p:sp>
              <p:nvSpPr>
                <p:cNvPr id="95" name="Oval 94"/>
                <p:cNvSpPr/>
                <p:nvPr/>
              </p:nvSpPr>
              <p:spPr bwMode="auto">
                <a:xfrm>
                  <a:off x="3836878" y="1866935"/>
                  <a:ext cx="360000" cy="360000"/>
                </a:xfrm>
                <a:prstGeom prst="ellipse">
                  <a:avLst/>
                </a:prstGeom>
                <a:solidFill>
                  <a:srgbClr val="00CC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9291" name="TextBox 95"/>
                <p:cNvSpPr txBox="1">
                  <a:spLocks noChangeArrowheads="1"/>
                </p:cNvSpPr>
                <p:nvPr/>
              </p:nvSpPr>
              <p:spPr bwMode="auto">
                <a:xfrm>
                  <a:off x="3852644" y="1890604"/>
                  <a:ext cx="488732" cy="31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O</a:t>
                  </a:r>
                  <a:endParaRPr lang="en-IN" altLang="en-US" sz="1270" b="1">
                    <a:solidFill>
                      <a:schemeClr val="tx1"/>
                    </a:solidFill>
                  </a:endParaRPr>
                </a:p>
              </p:txBody>
            </p:sp>
          </p:grpSp>
          <p:cxnSp>
            <p:nvCxnSpPr>
              <p:cNvPr id="9270" name="Straight Connector 96"/>
              <p:cNvCxnSpPr>
                <a:cxnSpLocks noChangeShapeType="1"/>
              </p:cNvCxnSpPr>
              <p:nvPr/>
            </p:nvCxnSpPr>
            <p:spPr bwMode="auto">
              <a:xfrm rot="10800000">
                <a:off x="8072546" y="20272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71" name="TextBox 97"/>
              <p:cNvSpPr txBox="1">
                <a:spLocks noChangeArrowheads="1"/>
              </p:cNvSpPr>
              <p:nvPr/>
            </p:nvSpPr>
            <p:spPr bwMode="auto">
              <a:xfrm>
                <a:off x="7098051" y="1871860"/>
                <a:ext cx="349834"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a:t>
                </a:r>
                <a:endParaRPr lang="en-IN" altLang="en-US" sz="1452" b="1">
                  <a:solidFill>
                    <a:schemeClr val="tx1"/>
                  </a:solidFill>
                </a:endParaRPr>
              </a:p>
            </p:txBody>
          </p:sp>
          <p:sp>
            <p:nvSpPr>
              <p:cNvPr id="9272" name="TextBox 98"/>
              <p:cNvSpPr txBox="1">
                <a:spLocks noChangeArrowheads="1"/>
              </p:cNvSpPr>
              <p:nvPr/>
            </p:nvSpPr>
            <p:spPr bwMode="auto">
              <a:xfrm>
                <a:off x="6456579" y="2526883"/>
                <a:ext cx="685800"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NH</a:t>
                </a:r>
                <a:r>
                  <a:rPr lang="en-US" altLang="en-US" sz="1452" b="1" baseline="-25000">
                    <a:solidFill>
                      <a:schemeClr val="tx1"/>
                    </a:solidFill>
                  </a:rPr>
                  <a:t>3</a:t>
                </a:r>
                <a:r>
                  <a:rPr lang="en-US" altLang="en-US" sz="1452" b="1" baseline="30000">
                    <a:solidFill>
                      <a:schemeClr val="tx1"/>
                    </a:solidFill>
                  </a:rPr>
                  <a:t>+</a:t>
                </a:r>
                <a:endParaRPr lang="en-IN" altLang="en-US" sz="1452" b="1" baseline="30000">
                  <a:solidFill>
                    <a:schemeClr val="tx1"/>
                  </a:solidFill>
                </a:endParaRPr>
              </a:p>
            </p:txBody>
          </p:sp>
          <p:sp>
            <p:nvSpPr>
              <p:cNvPr id="9273" name="TextBox 99"/>
              <p:cNvSpPr txBox="1">
                <a:spLocks noChangeArrowheads="1"/>
              </p:cNvSpPr>
              <p:nvPr/>
            </p:nvSpPr>
            <p:spPr bwMode="auto">
              <a:xfrm>
                <a:off x="6380380" y="1265237"/>
                <a:ext cx="838200"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COO</a:t>
                </a:r>
                <a:r>
                  <a:rPr lang="en-US" altLang="en-US" sz="1452" b="1" baseline="30000">
                    <a:solidFill>
                      <a:schemeClr val="tx1"/>
                    </a:solidFill>
                  </a:rPr>
                  <a:t>-</a:t>
                </a:r>
                <a:endParaRPr lang="en-IN" altLang="en-US" sz="1452" b="1" baseline="30000">
                  <a:solidFill>
                    <a:schemeClr val="tx1"/>
                  </a:solidFill>
                </a:endParaRPr>
              </a:p>
            </p:txBody>
          </p:sp>
          <p:grpSp>
            <p:nvGrpSpPr>
              <p:cNvPr id="9274" name="Group 100"/>
              <p:cNvGrpSpPr>
                <a:grpSpLocks/>
              </p:cNvGrpSpPr>
              <p:nvPr/>
            </p:nvGrpSpPr>
            <p:grpSpPr bwMode="auto">
              <a:xfrm>
                <a:off x="7751980" y="1859071"/>
                <a:ext cx="381000" cy="381000"/>
                <a:chOff x="3211512" y="1859071"/>
                <a:chExt cx="381000" cy="381000"/>
              </a:xfrm>
            </p:grpSpPr>
            <p:sp>
              <p:nvSpPr>
                <p:cNvPr id="102" name="Rounded Rectangle 101"/>
                <p:cNvSpPr/>
                <p:nvPr/>
              </p:nvSpPr>
              <p:spPr bwMode="auto">
                <a:xfrm>
                  <a:off x="3211512" y="1859071"/>
                  <a:ext cx="381000" cy="381000"/>
                </a:xfrm>
                <a:prstGeom prst="roundRect">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287" name="TextBox 102"/>
                <p:cNvSpPr txBox="1">
                  <a:spLocks noChangeArrowheads="1"/>
                </p:cNvSpPr>
                <p:nvPr/>
              </p:nvSpPr>
              <p:spPr bwMode="auto">
                <a:xfrm>
                  <a:off x="3211512" y="1859071"/>
                  <a:ext cx="381000" cy="34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R</a:t>
                  </a:r>
                  <a:endParaRPr lang="en-IN" altLang="en-US" sz="1452" b="1">
                    <a:solidFill>
                      <a:schemeClr val="tx1"/>
                    </a:solidFill>
                  </a:endParaRPr>
                </a:p>
              </p:txBody>
            </p:sp>
          </p:grpSp>
          <p:cxnSp>
            <p:nvCxnSpPr>
              <p:cNvPr id="9275" name="Straight Connector 103"/>
              <p:cNvCxnSpPr>
                <a:cxnSpLocks noChangeShapeType="1"/>
              </p:cNvCxnSpPr>
              <p:nvPr/>
            </p:nvCxnSpPr>
            <p:spPr bwMode="auto">
              <a:xfrm rot="10800000">
                <a:off x="7447181" y="20272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76" name="Straight Connector 104"/>
              <p:cNvCxnSpPr>
                <a:cxnSpLocks noChangeShapeType="1"/>
              </p:cNvCxnSpPr>
              <p:nvPr/>
            </p:nvCxnSpPr>
            <p:spPr bwMode="auto">
              <a:xfrm rot="16200000" flipV="1">
                <a:off x="6865144" y="1553894"/>
                <a:ext cx="2680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77" name="Straight Connector 105"/>
              <p:cNvCxnSpPr>
                <a:cxnSpLocks noChangeShapeType="1"/>
              </p:cNvCxnSpPr>
              <p:nvPr/>
            </p:nvCxnSpPr>
            <p:spPr bwMode="auto">
              <a:xfrm rot="5400000">
                <a:off x="6840944" y="2184716"/>
                <a:ext cx="3164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78" name="Straight Connector 107"/>
              <p:cNvCxnSpPr>
                <a:cxnSpLocks noChangeShapeType="1"/>
              </p:cNvCxnSpPr>
              <p:nvPr/>
            </p:nvCxnSpPr>
            <p:spPr bwMode="auto">
              <a:xfrm rot="10800000">
                <a:off x="8729444" y="20272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9279" name="Group 108"/>
              <p:cNvGrpSpPr>
                <a:grpSpLocks/>
              </p:cNvGrpSpPr>
              <p:nvPr/>
            </p:nvGrpSpPr>
            <p:grpSpPr bwMode="auto">
              <a:xfrm>
                <a:off x="8937018" y="1845935"/>
                <a:ext cx="641132" cy="436200"/>
                <a:chOff x="3792210" y="1866935"/>
                <a:chExt cx="641132" cy="436200"/>
              </a:xfrm>
            </p:grpSpPr>
            <p:sp>
              <p:nvSpPr>
                <p:cNvPr id="110" name="Oval 109"/>
                <p:cNvSpPr/>
                <p:nvPr/>
              </p:nvSpPr>
              <p:spPr bwMode="auto">
                <a:xfrm>
                  <a:off x="3836878" y="1866935"/>
                  <a:ext cx="580698" cy="436200"/>
                </a:xfrm>
                <a:prstGeom prst="ellipse">
                  <a:avLst/>
                </a:prstGeom>
                <a:solidFill>
                  <a:srgbClr val="00206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9283" name="TextBox 110"/>
                <p:cNvSpPr txBox="1">
                  <a:spLocks noChangeArrowheads="1"/>
                </p:cNvSpPr>
                <p:nvPr/>
              </p:nvSpPr>
              <p:spPr bwMode="auto">
                <a:xfrm>
                  <a:off x="3792210" y="1890256"/>
                  <a:ext cx="641132" cy="3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t>PO</a:t>
                  </a:r>
                  <a:r>
                    <a:rPr lang="en-US" altLang="en-US" sz="1270" b="1" baseline="-25000"/>
                    <a:t>4</a:t>
                  </a:r>
                  <a:r>
                    <a:rPr lang="en-US" altLang="en-US" sz="1270" b="1" baseline="30000"/>
                    <a:t>3-</a:t>
                  </a:r>
                  <a:endParaRPr lang="en-IN" altLang="en-US" sz="1270" b="1" baseline="30000"/>
                </a:p>
              </p:txBody>
            </p:sp>
          </p:grpSp>
        </p:grpSp>
        <p:sp>
          <p:nvSpPr>
            <p:cNvPr id="9267" name="TextBox 31"/>
            <p:cNvSpPr txBox="1">
              <a:spLocks noChangeArrowheads="1"/>
            </p:cNvSpPr>
            <p:nvPr/>
          </p:nvSpPr>
          <p:spPr bwMode="auto">
            <a:xfrm>
              <a:off x="6488113" y="1856849"/>
              <a:ext cx="304801" cy="348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452" b="1">
                  <a:solidFill>
                    <a:schemeClr val="tx1"/>
                  </a:solidFill>
                </a:rPr>
                <a:t>H</a:t>
              </a:r>
              <a:endParaRPr lang="en-IN" altLang="en-US" sz="1452" b="1">
                <a:solidFill>
                  <a:schemeClr val="tx1"/>
                </a:solidFill>
              </a:endParaRPr>
            </a:p>
          </p:txBody>
        </p:sp>
        <p:cxnSp>
          <p:nvCxnSpPr>
            <p:cNvPr id="9268" name="Straight Connector 103"/>
            <p:cNvCxnSpPr>
              <a:cxnSpLocks noChangeShapeType="1"/>
            </p:cNvCxnSpPr>
            <p:nvPr/>
          </p:nvCxnSpPr>
          <p:spPr bwMode="auto">
            <a:xfrm rot="10800000">
              <a:off x="6792914" y="2054790"/>
              <a:ext cx="3047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9265" name="TextBox 99"/>
          <p:cNvSpPr txBox="1">
            <a:spLocks noChangeArrowheads="1"/>
          </p:cNvSpPr>
          <p:nvPr/>
        </p:nvSpPr>
        <p:spPr bwMode="auto">
          <a:xfrm>
            <a:off x="2530186" y="6689503"/>
            <a:ext cx="4977163" cy="2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a:solidFill>
                  <a:schemeClr val="tx1"/>
                </a:solidFill>
              </a:rPr>
              <a:t>Source: Modified from Biochemistry by A.L.Lehninger, 4</a:t>
            </a:r>
            <a:r>
              <a:rPr lang="en-US" altLang="en-US" sz="1089" baseline="30000">
                <a:solidFill>
                  <a:schemeClr val="tx1"/>
                </a:solidFill>
              </a:rPr>
              <a:t>th</a:t>
            </a:r>
            <a:r>
              <a:rPr lang="en-US" altLang="en-US" sz="1089">
                <a:solidFill>
                  <a:schemeClr val="tx1"/>
                </a:solidFill>
              </a:rPr>
              <a:t> edition (ebook)</a:t>
            </a:r>
            <a:endParaRPr lang="en-IN" altLang="en-US" sz="1089">
              <a:solidFill>
                <a:schemeClr val="tx1"/>
              </a:solidFill>
            </a:endParaRPr>
          </a:p>
        </p:txBody>
      </p:sp>
    </p:spTree>
    <p:extLst>
      <p:ext uri="{BB962C8B-B14F-4D97-AF65-F5344CB8AC3E}">
        <p14:creationId xmlns:p14="http://schemas.microsoft.com/office/powerpoint/2010/main" val="12897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p:cTn id="12" dur="1000" fill="hold"/>
                                        <p:tgtEl>
                                          <p:spTgt spid="125"/>
                                        </p:tgtEl>
                                        <p:attrNameLst>
                                          <p:attrName>ppt_x</p:attrName>
                                        </p:attrNameLst>
                                      </p:cBhvr>
                                      <p:tavLst>
                                        <p:tav tm="0">
                                          <p:val>
                                            <p:strVal val="#ppt_x-.2"/>
                                          </p:val>
                                        </p:tav>
                                        <p:tav tm="100000">
                                          <p:val>
                                            <p:strVal val="#ppt_x"/>
                                          </p:val>
                                        </p:tav>
                                      </p:tavLst>
                                    </p:anim>
                                    <p:anim calcmode="lin" valueType="num">
                                      <p:cBhvr>
                                        <p:cTn id="13" dur="1000" fill="hold"/>
                                        <p:tgtEl>
                                          <p:spTgt spid="1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linds(horizontal)">
                                      <p:cBhvr>
                                        <p:cTn id="19" dur="500"/>
                                        <p:tgtEl>
                                          <p:spTgt spid="84"/>
                                        </p:tgtEl>
                                      </p:cBhvr>
                                    </p:animEffect>
                                  </p:childTnLst>
                                </p:cTn>
                              </p:par>
                              <p:par>
                                <p:cTn id="20" presetID="3" presetClass="entr" presetSubtype="1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par>
                                <p:cTn id="23" presetID="3" presetClass="entr" presetSubtype="1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linds(horizontal)">
                                      <p:cBhvr>
                                        <p:cTn id="25" dur="500"/>
                                        <p:tgtEl>
                                          <p:spTgt spid="86"/>
                                        </p:tgtEl>
                                      </p:cBhvr>
                                    </p:animEffect>
                                  </p:childTnLst>
                                </p:cTn>
                              </p:par>
                              <p:par>
                                <p:cTn id="26" presetID="3"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blinds(horizontal)">
                                      <p:cBhvr>
                                        <p:cTn id="40" dur="500"/>
                                        <p:tgtEl>
                                          <p:spTgt spid="83"/>
                                        </p:tgtEl>
                                      </p:cBhvr>
                                    </p:animEffect>
                                  </p:childTnLst>
                                </p:cTn>
                              </p:par>
                              <p:par>
                                <p:cTn id="41" presetID="3" presetClass="entr" presetSubtype="1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blinds(horizontal)">
                                      <p:cBhvr>
                                        <p:cTn id="43" dur="500"/>
                                        <p:tgtEl>
                                          <p:spTgt spid="82"/>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animEffect transition="in" filter="blinds(horizontal)">
                                      <p:cBhvr>
                                        <p:cTn id="49" dur="500"/>
                                        <p:tgtEl>
                                          <p:spTgt spid="1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1000" fill="hold"/>
                                        <p:tgtEl>
                                          <p:spTgt spid="107"/>
                                        </p:tgtEl>
                                        <p:attrNameLst>
                                          <p:attrName>ppt_x</p:attrName>
                                        </p:attrNameLst>
                                      </p:cBhvr>
                                      <p:tavLst>
                                        <p:tav tm="0">
                                          <p:val>
                                            <p:strVal val="#ppt_x-.2"/>
                                          </p:val>
                                        </p:tav>
                                        <p:tav tm="100000">
                                          <p:val>
                                            <p:strVal val="#ppt_x"/>
                                          </p:val>
                                        </p:tav>
                                      </p:tavLst>
                                    </p:anim>
                                    <p:anim calcmode="lin" valueType="num">
                                      <p:cBhvr>
                                        <p:cTn id="55" dur="1000" fill="hold"/>
                                        <p:tgtEl>
                                          <p:spTgt spid="10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07"/>
                                        </p:tgtEl>
                                      </p:cBhvr>
                                    </p:animEffect>
                                  </p:childTnLst>
                                </p:cTn>
                              </p:par>
                              <p:par>
                                <p:cTn id="57" presetID="29"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ppt_x</p:attrName>
                                        </p:attrNameLst>
                                      </p:cBhvr>
                                      <p:tavLst>
                                        <p:tav tm="0">
                                          <p:val>
                                            <p:strVal val="#ppt_x-.2"/>
                                          </p:val>
                                        </p:tav>
                                        <p:tav tm="100000">
                                          <p:val>
                                            <p:strVal val="#ppt_x"/>
                                          </p:val>
                                        </p:tav>
                                      </p:tavLst>
                                    </p:anim>
                                    <p:anim calcmode="lin" valueType="num">
                                      <p:cBhvr>
                                        <p:cTn id="60"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4"/>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 calcmode="lin" valueType="num">
                                      <p:cBhvr>
                                        <p:cTn id="64" dur="1000" fill="hold"/>
                                        <p:tgtEl>
                                          <p:spTgt spid="90"/>
                                        </p:tgtEl>
                                        <p:attrNameLst>
                                          <p:attrName>ppt_x</p:attrName>
                                        </p:attrNameLst>
                                      </p:cBhvr>
                                      <p:tavLst>
                                        <p:tav tm="0">
                                          <p:val>
                                            <p:strVal val="#ppt_x-.2"/>
                                          </p:val>
                                        </p:tav>
                                        <p:tav tm="100000">
                                          <p:val>
                                            <p:strVal val="#ppt_x"/>
                                          </p:val>
                                        </p:tav>
                                      </p:tavLst>
                                    </p:anim>
                                    <p:anim calcmode="lin" valueType="num">
                                      <p:cBhvr>
                                        <p:cTn id="65" dur="1000" fill="hold"/>
                                        <p:tgtEl>
                                          <p:spTgt spid="9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90"/>
                                        </p:tgtEl>
                                      </p:cBhvr>
                                    </p:animEffect>
                                  </p:childTnLst>
                                </p:cTn>
                              </p:par>
                              <p:par>
                                <p:cTn id="67" presetID="29"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1000" fill="hold"/>
                                        <p:tgtEl>
                                          <p:spTgt spid="7"/>
                                        </p:tgtEl>
                                        <p:attrNameLst>
                                          <p:attrName>ppt_x</p:attrName>
                                        </p:attrNameLst>
                                      </p:cBhvr>
                                      <p:tavLst>
                                        <p:tav tm="0">
                                          <p:val>
                                            <p:strVal val="#ppt_x-.2"/>
                                          </p:val>
                                        </p:tav>
                                        <p:tav tm="100000">
                                          <p:val>
                                            <p:strVal val="#ppt_x"/>
                                          </p:val>
                                        </p:tav>
                                      </p:tavLst>
                                    </p:anim>
                                    <p:anim calcmode="lin" valueType="num">
                                      <p:cBhvr>
                                        <p:cTn id="7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7"/>
                                        </p:tgtEl>
                                      </p:cBhvr>
                                    </p:animEffect>
                                  </p:childTnLst>
                                </p:cTn>
                              </p:par>
                              <p:par>
                                <p:cTn id="72" presetID="29"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ppt_x</p:attrName>
                                        </p:attrNameLst>
                                      </p:cBhvr>
                                      <p:tavLst>
                                        <p:tav tm="0">
                                          <p:val>
                                            <p:strVal val="#ppt_x-.2"/>
                                          </p:val>
                                        </p:tav>
                                        <p:tav tm="100000">
                                          <p:val>
                                            <p:strVal val="#ppt_x"/>
                                          </p:val>
                                        </p:tav>
                                      </p:tavLst>
                                    </p:anim>
                                    <p:anim calcmode="lin" valueType="num">
                                      <p:cBhvr>
                                        <p:cTn id="7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9" presetClass="entr" presetSubtype="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1000" fill="hold"/>
                                        <p:tgtEl>
                                          <p:spTgt spid="13"/>
                                        </p:tgtEl>
                                        <p:attrNameLst>
                                          <p:attrName>ppt_x</p:attrName>
                                        </p:attrNameLst>
                                      </p:cBhvr>
                                      <p:tavLst>
                                        <p:tav tm="0">
                                          <p:val>
                                            <p:strVal val="#ppt_x-.2"/>
                                          </p:val>
                                        </p:tav>
                                        <p:tav tm="100000">
                                          <p:val>
                                            <p:strVal val="#ppt_x"/>
                                          </p:val>
                                        </p:tav>
                                      </p:tavLst>
                                    </p:anim>
                                    <p:anim calcmode="lin" valueType="num">
                                      <p:cBhvr>
                                        <p:cTn id="8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3"/>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126"/>
                                        </p:tgtEl>
                                        <p:attrNameLst>
                                          <p:attrName>style.visibility</p:attrName>
                                        </p:attrNameLst>
                                      </p:cBhvr>
                                      <p:to>
                                        <p:strVal val="visible"/>
                                      </p:to>
                                    </p:set>
                                    <p:anim calcmode="lin" valueType="num">
                                      <p:cBhvr>
                                        <p:cTn id="86" dur="1000" fill="hold"/>
                                        <p:tgtEl>
                                          <p:spTgt spid="126"/>
                                        </p:tgtEl>
                                        <p:attrNameLst>
                                          <p:attrName>ppt_x</p:attrName>
                                        </p:attrNameLst>
                                      </p:cBhvr>
                                      <p:tavLst>
                                        <p:tav tm="0">
                                          <p:val>
                                            <p:strVal val="#ppt_x-.2"/>
                                          </p:val>
                                        </p:tav>
                                        <p:tav tm="100000">
                                          <p:val>
                                            <p:strVal val="#ppt_x"/>
                                          </p:val>
                                        </p:tav>
                                      </p:tavLst>
                                    </p:anim>
                                    <p:anim calcmode="lin" valueType="num">
                                      <p:cBhvr>
                                        <p:cTn id="87" dur="1000" fill="hold"/>
                                        <p:tgtEl>
                                          <p:spTgt spid="12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7" grpId="0"/>
      <p:bldP spid="112" grpId="0" animBg="1"/>
      <p:bldP spid="125" grpId="0"/>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8" name="Rectangle 62"/>
          <p:cNvSpPr>
            <a:spLocks noChangeArrowheads="1"/>
          </p:cNvSpPr>
          <p:nvPr/>
        </p:nvSpPr>
        <p:spPr bwMode="auto">
          <a:xfrm>
            <a:off x="2129883" y="401444"/>
            <a:ext cx="8854067" cy="5218771"/>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250" name="TextBox 306"/>
          <p:cNvSpPr txBox="1">
            <a:spLocks noChangeArrowheads="1"/>
          </p:cNvSpPr>
          <p:nvPr/>
        </p:nvSpPr>
        <p:spPr bwMode="auto">
          <a:xfrm>
            <a:off x="2789414" y="620706"/>
            <a:ext cx="2379130"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Glycosylation reactions</a:t>
            </a:r>
            <a:endParaRPr lang="en-IN" altLang="en-US" sz="1452" b="1">
              <a:solidFill>
                <a:schemeClr val="tx1"/>
              </a:solidFill>
            </a:endParaRPr>
          </a:p>
        </p:txBody>
      </p:sp>
      <p:sp>
        <p:nvSpPr>
          <p:cNvPr id="26" name="TextBox 25"/>
          <p:cNvSpPr txBox="1">
            <a:spLocks noChangeArrowheads="1"/>
          </p:cNvSpPr>
          <p:nvPr/>
        </p:nvSpPr>
        <p:spPr bwMode="auto">
          <a:xfrm>
            <a:off x="3883929" y="4658890"/>
            <a:ext cx="1036909"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Ser/Thr</a:t>
            </a:r>
            <a:endParaRPr lang="en-IN" altLang="en-US" sz="1452" b="1">
              <a:solidFill>
                <a:schemeClr val="tx1"/>
              </a:solidFill>
            </a:endParaRPr>
          </a:p>
        </p:txBody>
      </p:sp>
      <p:sp>
        <p:nvSpPr>
          <p:cNvPr id="44" name="Right Arrow 43"/>
          <p:cNvSpPr/>
          <p:nvPr/>
        </p:nvSpPr>
        <p:spPr bwMode="auto">
          <a:xfrm>
            <a:off x="5404727" y="1674599"/>
            <a:ext cx="1520800" cy="233601"/>
          </a:xfrm>
          <a:prstGeom prst="rightArrow">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3" name="TextBox 82"/>
          <p:cNvSpPr txBox="1">
            <a:spLocks noChangeArrowheads="1"/>
          </p:cNvSpPr>
          <p:nvPr/>
        </p:nvSpPr>
        <p:spPr bwMode="auto">
          <a:xfrm>
            <a:off x="3953056" y="2569230"/>
            <a:ext cx="553018"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Asn</a:t>
            </a:r>
            <a:endParaRPr lang="en-IN" altLang="en-US" sz="1452" b="1">
              <a:solidFill>
                <a:schemeClr val="tx1"/>
              </a:solidFill>
            </a:endParaRPr>
          </a:p>
        </p:txBody>
      </p:sp>
      <p:sp>
        <p:nvSpPr>
          <p:cNvPr id="107" name="TextBox 106"/>
          <p:cNvSpPr txBox="1">
            <a:spLocks noChangeArrowheads="1"/>
          </p:cNvSpPr>
          <p:nvPr/>
        </p:nvSpPr>
        <p:spPr bwMode="auto">
          <a:xfrm>
            <a:off x="5404728" y="1424311"/>
            <a:ext cx="1797309"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Glycosyl transferase</a:t>
            </a:r>
            <a:endParaRPr lang="en-IN" altLang="en-US" sz="1270" b="1">
              <a:solidFill>
                <a:schemeClr val="tx1"/>
              </a:solidFill>
            </a:endParaRPr>
          </a:p>
        </p:txBody>
      </p:sp>
      <p:sp>
        <p:nvSpPr>
          <p:cNvPr id="87" name="TextBox 306"/>
          <p:cNvSpPr txBox="1">
            <a:spLocks noChangeArrowheads="1"/>
          </p:cNvSpPr>
          <p:nvPr/>
        </p:nvSpPr>
        <p:spPr bwMode="auto">
          <a:xfrm>
            <a:off x="2858541" y="885694"/>
            <a:ext cx="2240875"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N-linked Glycosylation</a:t>
            </a:r>
            <a:endParaRPr lang="en-IN" altLang="en-US" sz="1452" b="1">
              <a:solidFill>
                <a:schemeClr val="tx1"/>
              </a:solidFill>
            </a:endParaRPr>
          </a:p>
        </p:txBody>
      </p:sp>
      <p:sp>
        <p:nvSpPr>
          <p:cNvPr id="89" name="TextBox 306"/>
          <p:cNvSpPr txBox="1">
            <a:spLocks noChangeArrowheads="1"/>
          </p:cNvSpPr>
          <p:nvPr/>
        </p:nvSpPr>
        <p:spPr bwMode="auto">
          <a:xfrm>
            <a:off x="2847020" y="3152492"/>
            <a:ext cx="2240875"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O-linked Glycosylation</a:t>
            </a:r>
            <a:endParaRPr lang="en-IN" altLang="en-US" sz="1452" b="1">
              <a:solidFill>
                <a:schemeClr val="tx1"/>
              </a:solidFill>
            </a:endParaRPr>
          </a:p>
        </p:txBody>
      </p:sp>
      <p:cxnSp>
        <p:nvCxnSpPr>
          <p:cNvPr id="125" name="Straight Connector 124"/>
          <p:cNvCxnSpPr>
            <a:cxnSpLocks noChangeShapeType="1"/>
          </p:cNvCxnSpPr>
          <p:nvPr/>
        </p:nvCxnSpPr>
        <p:spPr bwMode="auto">
          <a:xfrm>
            <a:off x="9275855" y="1852035"/>
            <a:ext cx="264988" cy="144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 name="Group 159"/>
          <p:cNvGrpSpPr>
            <a:grpSpLocks/>
          </p:cNvGrpSpPr>
          <p:nvPr/>
        </p:nvGrpSpPr>
        <p:grpSpPr bwMode="auto">
          <a:xfrm>
            <a:off x="9290256" y="1769947"/>
            <a:ext cx="720076" cy="1687857"/>
            <a:chOff x="8621712" y="1951037"/>
            <a:chExt cx="793532" cy="1860332"/>
          </a:xfrm>
        </p:grpSpPr>
        <p:sp>
          <p:nvSpPr>
            <p:cNvPr id="10382" name="Rectangle 125"/>
            <p:cNvSpPr>
              <a:spLocks noChangeArrowheads="1"/>
            </p:cNvSpPr>
            <p:nvPr/>
          </p:nvSpPr>
          <p:spPr bwMode="auto">
            <a:xfrm>
              <a:off x="8929142" y="195103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83" name="Straight Connector 127"/>
            <p:cNvCxnSpPr>
              <a:cxnSpLocks noChangeShapeType="1"/>
              <a:stCxn id="10382" idx="2"/>
            </p:cNvCxnSpPr>
            <p:nvPr/>
          </p:nvCxnSpPr>
          <p:spPr bwMode="auto">
            <a:xfrm rot="5400000">
              <a:off x="8927827" y="2178322"/>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84" name="Oval 128"/>
            <p:cNvSpPr>
              <a:spLocks noChangeArrowheads="1"/>
            </p:cNvSpPr>
            <p:nvPr/>
          </p:nvSpPr>
          <p:spPr bwMode="auto">
            <a:xfrm>
              <a:off x="8923882" y="2240071"/>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385" name="Oval 129"/>
            <p:cNvSpPr>
              <a:spLocks noChangeArrowheads="1"/>
            </p:cNvSpPr>
            <p:nvPr/>
          </p:nvSpPr>
          <p:spPr bwMode="auto">
            <a:xfrm>
              <a:off x="8621712" y="2484437"/>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386" name="Oval 130"/>
            <p:cNvSpPr>
              <a:spLocks noChangeArrowheads="1"/>
            </p:cNvSpPr>
            <p:nvPr/>
          </p:nvSpPr>
          <p:spPr bwMode="auto">
            <a:xfrm>
              <a:off x="9244448" y="2515969"/>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87" name="Straight Connector 132"/>
            <p:cNvCxnSpPr>
              <a:cxnSpLocks noChangeShapeType="1"/>
            </p:cNvCxnSpPr>
            <p:nvPr/>
          </p:nvCxnSpPr>
          <p:spPr bwMode="auto">
            <a:xfrm rot="5400000">
              <a:off x="8749148" y="2379351"/>
              <a:ext cx="190484" cy="1720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88" name="Straight Connector 134"/>
            <p:cNvCxnSpPr>
              <a:cxnSpLocks noChangeShapeType="1"/>
              <a:stCxn id="10384" idx="5"/>
              <a:endCxn id="10386" idx="1"/>
            </p:cNvCxnSpPr>
            <p:nvPr/>
          </p:nvCxnSpPr>
          <p:spPr bwMode="auto">
            <a:xfrm rot="16200000" flipH="1">
              <a:off x="9076298" y="2347819"/>
              <a:ext cx="168134" cy="21280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89" name="Straight Connector 138"/>
            <p:cNvCxnSpPr>
              <a:cxnSpLocks noChangeShapeType="1"/>
              <a:stCxn id="10385" idx="4"/>
            </p:cNvCxnSpPr>
            <p:nvPr/>
          </p:nvCxnSpPr>
          <p:spPr bwMode="auto">
            <a:xfrm rot="5400000">
              <a:off x="8621712" y="2713037"/>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90" name="Straight Connector 139"/>
            <p:cNvCxnSpPr>
              <a:cxnSpLocks noChangeShapeType="1"/>
            </p:cNvCxnSpPr>
            <p:nvPr/>
          </p:nvCxnSpPr>
          <p:spPr bwMode="auto">
            <a:xfrm rot="5400000">
              <a:off x="9246284" y="2728009"/>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91" name="Rectangle 140"/>
            <p:cNvSpPr>
              <a:spLocks noChangeArrowheads="1"/>
            </p:cNvSpPr>
            <p:nvPr/>
          </p:nvSpPr>
          <p:spPr bwMode="auto">
            <a:xfrm>
              <a:off x="8637478" y="278923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392" name="Rectangle 141"/>
            <p:cNvSpPr>
              <a:spLocks noChangeArrowheads="1"/>
            </p:cNvSpPr>
            <p:nvPr/>
          </p:nvSpPr>
          <p:spPr bwMode="auto">
            <a:xfrm>
              <a:off x="9260214" y="278923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93" name="Straight Connector 142"/>
            <p:cNvCxnSpPr>
              <a:cxnSpLocks noChangeShapeType="1"/>
            </p:cNvCxnSpPr>
            <p:nvPr/>
          </p:nvCxnSpPr>
          <p:spPr bwMode="auto">
            <a:xfrm rot="5400000">
              <a:off x="9248914" y="3019673"/>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94" name="Rectangle 143"/>
            <p:cNvSpPr>
              <a:spLocks noChangeArrowheads="1"/>
            </p:cNvSpPr>
            <p:nvPr/>
          </p:nvSpPr>
          <p:spPr bwMode="auto">
            <a:xfrm>
              <a:off x="9262844" y="3080901"/>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95" name="Straight Connector 144"/>
            <p:cNvCxnSpPr>
              <a:cxnSpLocks noChangeShapeType="1"/>
            </p:cNvCxnSpPr>
            <p:nvPr/>
          </p:nvCxnSpPr>
          <p:spPr bwMode="auto">
            <a:xfrm rot="5400000">
              <a:off x="8636684" y="3038069"/>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96" name="Rectangle 145"/>
            <p:cNvSpPr>
              <a:spLocks noChangeArrowheads="1"/>
            </p:cNvSpPr>
            <p:nvPr/>
          </p:nvSpPr>
          <p:spPr bwMode="auto">
            <a:xfrm>
              <a:off x="8650614" y="309929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97" name="Straight Connector 147"/>
            <p:cNvCxnSpPr>
              <a:cxnSpLocks noChangeShapeType="1"/>
              <a:stCxn id="10391" idx="3"/>
            </p:cNvCxnSpPr>
            <p:nvPr/>
          </p:nvCxnSpPr>
          <p:spPr bwMode="auto">
            <a:xfrm>
              <a:off x="8789878" y="2865437"/>
              <a:ext cx="212834"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98" name="Rectangle 148"/>
            <p:cNvSpPr>
              <a:spLocks noChangeArrowheads="1"/>
            </p:cNvSpPr>
            <p:nvPr/>
          </p:nvSpPr>
          <p:spPr bwMode="auto">
            <a:xfrm>
              <a:off x="8942278" y="3030973"/>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99" name="Straight Connector 149"/>
            <p:cNvCxnSpPr>
              <a:cxnSpLocks noChangeShapeType="1"/>
            </p:cNvCxnSpPr>
            <p:nvPr/>
          </p:nvCxnSpPr>
          <p:spPr bwMode="auto">
            <a:xfrm rot="5400000">
              <a:off x="8639314" y="3334979"/>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400" name="Rectangle 150"/>
            <p:cNvSpPr>
              <a:spLocks noChangeArrowheads="1"/>
            </p:cNvSpPr>
            <p:nvPr/>
          </p:nvSpPr>
          <p:spPr bwMode="auto">
            <a:xfrm>
              <a:off x="8653244" y="339620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401" name="Straight Connector 151"/>
            <p:cNvCxnSpPr>
              <a:cxnSpLocks noChangeShapeType="1"/>
            </p:cNvCxnSpPr>
            <p:nvPr/>
          </p:nvCxnSpPr>
          <p:spPr bwMode="auto">
            <a:xfrm rot="5400000">
              <a:off x="8941484" y="3245643"/>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402" name="Rectangle 152"/>
            <p:cNvSpPr>
              <a:spLocks noChangeArrowheads="1"/>
            </p:cNvSpPr>
            <p:nvPr/>
          </p:nvSpPr>
          <p:spPr bwMode="auto">
            <a:xfrm>
              <a:off x="8955414" y="3306871"/>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403" name="Straight Connector 153"/>
            <p:cNvCxnSpPr>
              <a:cxnSpLocks noChangeShapeType="1"/>
            </p:cNvCxnSpPr>
            <p:nvPr/>
          </p:nvCxnSpPr>
          <p:spPr bwMode="auto">
            <a:xfrm rot="5400000">
              <a:off x="8641423" y="3597220"/>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404" name="Oval 154"/>
            <p:cNvSpPr>
              <a:spLocks noChangeArrowheads="1"/>
            </p:cNvSpPr>
            <p:nvPr/>
          </p:nvSpPr>
          <p:spPr bwMode="auto">
            <a:xfrm>
              <a:off x="8637478" y="3658969"/>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405" name="Straight Connector 155"/>
            <p:cNvCxnSpPr>
              <a:cxnSpLocks noChangeShapeType="1"/>
            </p:cNvCxnSpPr>
            <p:nvPr/>
          </p:nvCxnSpPr>
          <p:spPr bwMode="auto">
            <a:xfrm rot="5400000">
              <a:off x="8959359" y="3505254"/>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406" name="Oval 156"/>
            <p:cNvSpPr>
              <a:spLocks noChangeArrowheads="1"/>
            </p:cNvSpPr>
            <p:nvPr/>
          </p:nvSpPr>
          <p:spPr bwMode="auto">
            <a:xfrm>
              <a:off x="8955414" y="3551237"/>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407" name="Straight Connector 157"/>
            <p:cNvCxnSpPr>
              <a:cxnSpLocks noChangeShapeType="1"/>
            </p:cNvCxnSpPr>
            <p:nvPr/>
          </p:nvCxnSpPr>
          <p:spPr bwMode="auto">
            <a:xfrm rot="5400000">
              <a:off x="9264159" y="3274024"/>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408" name="Oval 158"/>
            <p:cNvSpPr>
              <a:spLocks noChangeArrowheads="1"/>
            </p:cNvSpPr>
            <p:nvPr/>
          </p:nvSpPr>
          <p:spPr bwMode="auto">
            <a:xfrm>
              <a:off x="9260214" y="3335773"/>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sp>
        <p:nvSpPr>
          <p:cNvPr id="161" name="Right Arrow 160"/>
          <p:cNvSpPr/>
          <p:nvPr/>
        </p:nvSpPr>
        <p:spPr bwMode="auto">
          <a:xfrm>
            <a:off x="5542982" y="4010623"/>
            <a:ext cx="1589927" cy="247904"/>
          </a:xfrm>
          <a:prstGeom prst="rightArrow">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62" name="TextBox 161"/>
          <p:cNvSpPr txBox="1">
            <a:spLocks noChangeArrowheads="1"/>
          </p:cNvSpPr>
          <p:nvPr/>
        </p:nvSpPr>
        <p:spPr bwMode="auto">
          <a:xfrm>
            <a:off x="5542983" y="3760236"/>
            <a:ext cx="1797309"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Glycosyl transferase</a:t>
            </a:r>
            <a:endParaRPr lang="en-IN" altLang="en-US" sz="1270" b="1">
              <a:solidFill>
                <a:schemeClr val="tx1"/>
              </a:solidFill>
            </a:endParaRPr>
          </a:p>
        </p:txBody>
      </p:sp>
      <p:cxnSp>
        <p:nvCxnSpPr>
          <p:cNvPr id="179" name="Straight Arrow Connector 178"/>
          <p:cNvCxnSpPr>
            <a:cxnSpLocks noChangeShapeType="1"/>
          </p:cNvCxnSpPr>
          <p:nvPr/>
        </p:nvCxnSpPr>
        <p:spPr bwMode="auto">
          <a:xfrm rot="16200000" flipH="1">
            <a:off x="9353623" y="1484797"/>
            <a:ext cx="345636" cy="864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0" name="TextBox 179"/>
          <p:cNvSpPr txBox="1">
            <a:spLocks noChangeArrowheads="1"/>
          </p:cNvSpPr>
          <p:nvPr/>
        </p:nvSpPr>
        <p:spPr bwMode="auto">
          <a:xfrm>
            <a:off x="8861091" y="1075794"/>
            <a:ext cx="13825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Sugar residues</a:t>
            </a:r>
            <a:endParaRPr lang="en-IN" altLang="en-US" sz="1270" b="1">
              <a:solidFill>
                <a:schemeClr val="tx1"/>
              </a:solidFill>
            </a:endParaRPr>
          </a:p>
        </p:txBody>
      </p:sp>
      <p:grpSp>
        <p:nvGrpSpPr>
          <p:cNvPr id="3" name="Group 208"/>
          <p:cNvGrpSpPr>
            <a:grpSpLocks/>
          </p:cNvGrpSpPr>
          <p:nvPr/>
        </p:nvGrpSpPr>
        <p:grpSpPr bwMode="auto">
          <a:xfrm>
            <a:off x="9359384" y="3829363"/>
            <a:ext cx="676871" cy="1186685"/>
            <a:chOff x="8713678" y="4265939"/>
            <a:chExt cx="746234" cy="1308536"/>
          </a:xfrm>
        </p:grpSpPr>
        <p:sp>
          <p:nvSpPr>
            <p:cNvPr id="10360" name="Oval 183"/>
            <p:cNvSpPr>
              <a:spLocks noChangeArrowheads="1"/>
            </p:cNvSpPr>
            <p:nvPr/>
          </p:nvSpPr>
          <p:spPr bwMode="auto">
            <a:xfrm>
              <a:off x="9015848" y="4265939"/>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361" name="Oval 184"/>
            <p:cNvSpPr>
              <a:spLocks noChangeArrowheads="1"/>
            </p:cNvSpPr>
            <p:nvPr/>
          </p:nvSpPr>
          <p:spPr bwMode="auto">
            <a:xfrm>
              <a:off x="8713678" y="4510305"/>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62" name="Straight Connector 186"/>
            <p:cNvCxnSpPr>
              <a:cxnSpLocks noChangeShapeType="1"/>
            </p:cNvCxnSpPr>
            <p:nvPr/>
          </p:nvCxnSpPr>
          <p:spPr bwMode="auto">
            <a:xfrm rot="5400000">
              <a:off x="8841114" y="4405219"/>
              <a:ext cx="190484" cy="1720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63" name="Straight Connector 187"/>
            <p:cNvCxnSpPr>
              <a:cxnSpLocks noChangeShapeType="1"/>
              <a:stCxn id="10360" idx="5"/>
            </p:cNvCxnSpPr>
            <p:nvPr/>
          </p:nvCxnSpPr>
          <p:spPr bwMode="auto">
            <a:xfrm rot="16200000" flipH="1">
              <a:off x="9168264" y="4373687"/>
              <a:ext cx="168134" cy="21280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64" name="Straight Connector 188"/>
            <p:cNvCxnSpPr>
              <a:cxnSpLocks noChangeShapeType="1"/>
              <a:stCxn id="10361" idx="4"/>
            </p:cNvCxnSpPr>
            <p:nvPr/>
          </p:nvCxnSpPr>
          <p:spPr bwMode="auto">
            <a:xfrm rot="5400000">
              <a:off x="8713678" y="4738905"/>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65" name="Rectangle 190"/>
            <p:cNvSpPr>
              <a:spLocks noChangeArrowheads="1"/>
            </p:cNvSpPr>
            <p:nvPr/>
          </p:nvSpPr>
          <p:spPr bwMode="auto">
            <a:xfrm>
              <a:off x="8729444" y="4815105"/>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0366" name="Rectangle 191"/>
            <p:cNvSpPr>
              <a:spLocks noChangeArrowheads="1"/>
            </p:cNvSpPr>
            <p:nvPr/>
          </p:nvSpPr>
          <p:spPr bwMode="auto">
            <a:xfrm>
              <a:off x="9291746" y="4557603"/>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67" name="Straight Connector 192"/>
            <p:cNvCxnSpPr>
              <a:cxnSpLocks noChangeShapeType="1"/>
            </p:cNvCxnSpPr>
            <p:nvPr/>
          </p:nvCxnSpPr>
          <p:spPr bwMode="auto">
            <a:xfrm rot="5400000">
              <a:off x="9280446" y="4788039"/>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68" name="Rectangle 193"/>
            <p:cNvSpPr>
              <a:spLocks noChangeArrowheads="1"/>
            </p:cNvSpPr>
            <p:nvPr/>
          </p:nvSpPr>
          <p:spPr bwMode="auto">
            <a:xfrm>
              <a:off x="9294376" y="484926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69" name="Straight Connector 194"/>
            <p:cNvCxnSpPr>
              <a:cxnSpLocks noChangeShapeType="1"/>
            </p:cNvCxnSpPr>
            <p:nvPr/>
          </p:nvCxnSpPr>
          <p:spPr bwMode="auto">
            <a:xfrm rot="5400000">
              <a:off x="8728650" y="5063937"/>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70" name="Rectangle 195"/>
            <p:cNvSpPr>
              <a:spLocks noChangeArrowheads="1"/>
            </p:cNvSpPr>
            <p:nvPr/>
          </p:nvSpPr>
          <p:spPr bwMode="auto">
            <a:xfrm>
              <a:off x="8742580" y="5125165"/>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71" name="Straight Connector 196"/>
            <p:cNvCxnSpPr>
              <a:cxnSpLocks noChangeShapeType="1"/>
              <a:stCxn id="10365" idx="3"/>
            </p:cNvCxnSpPr>
            <p:nvPr/>
          </p:nvCxnSpPr>
          <p:spPr bwMode="auto">
            <a:xfrm>
              <a:off x="8881844" y="4891305"/>
              <a:ext cx="212834"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72" name="Straight Connector 198"/>
            <p:cNvCxnSpPr>
              <a:cxnSpLocks noChangeShapeType="1"/>
            </p:cNvCxnSpPr>
            <p:nvPr/>
          </p:nvCxnSpPr>
          <p:spPr bwMode="auto">
            <a:xfrm rot="5400000">
              <a:off x="8731280" y="5360847"/>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73" name="Rectangle 199"/>
            <p:cNvSpPr>
              <a:spLocks noChangeArrowheads="1"/>
            </p:cNvSpPr>
            <p:nvPr/>
          </p:nvSpPr>
          <p:spPr bwMode="auto">
            <a:xfrm>
              <a:off x="8745210" y="5422075"/>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74" name="Straight Connector 200"/>
            <p:cNvCxnSpPr>
              <a:cxnSpLocks noChangeShapeType="1"/>
            </p:cNvCxnSpPr>
            <p:nvPr/>
          </p:nvCxnSpPr>
          <p:spPr bwMode="auto">
            <a:xfrm rot="5400000">
              <a:off x="9017684" y="5090209"/>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75" name="Rectangle 201"/>
            <p:cNvSpPr>
              <a:spLocks noChangeArrowheads="1"/>
            </p:cNvSpPr>
            <p:nvPr/>
          </p:nvSpPr>
          <p:spPr bwMode="auto">
            <a:xfrm>
              <a:off x="9031614" y="5151437"/>
              <a:ext cx="152400" cy="152400"/>
            </a:xfrm>
            <a:prstGeom prst="rect">
              <a:avLst/>
            </a:prstGeom>
            <a:solidFill>
              <a:srgbClr val="00B05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76" name="Straight Connector 202"/>
            <p:cNvCxnSpPr>
              <a:cxnSpLocks noChangeShapeType="1"/>
            </p:cNvCxnSpPr>
            <p:nvPr/>
          </p:nvCxnSpPr>
          <p:spPr bwMode="auto">
            <a:xfrm rot="5400000">
              <a:off x="9311457" y="5302522"/>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77" name="Oval 203"/>
            <p:cNvSpPr>
              <a:spLocks noChangeArrowheads="1"/>
            </p:cNvSpPr>
            <p:nvPr/>
          </p:nvSpPr>
          <p:spPr bwMode="auto">
            <a:xfrm>
              <a:off x="9307512" y="5364271"/>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78" name="Straight Connector 204"/>
            <p:cNvCxnSpPr>
              <a:cxnSpLocks noChangeShapeType="1"/>
            </p:cNvCxnSpPr>
            <p:nvPr/>
          </p:nvCxnSpPr>
          <p:spPr bwMode="auto">
            <a:xfrm rot="5400000">
              <a:off x="9035559" y="5349820"/>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79" name="Oval 205"/>
            <p:cNvSpPr>
              <a:spLocks noChangeArrowheads="1"/>
            </p:cNvSpPr>
            <p:nvPr/>
          </p:nvSpPr>
          <p:spPr bwMode="auto">
            <a:xfrm>
              <a:off x="9031614" y="5395803"/>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0380" name="Straight Connector 206"/>
            <p:cNvCxnSpPr>
              <a:cxnSpLocks noChangeShapeType="1"/>
            </p:cNvCxnSpPr>
            <p:nvPr/>
          </p:nvCxnSpPr>
          <p:spPr bwMode="auto">
            <a:xfrm rot="5400000">
              <a:off x="9295691" y="5042390"/>
              <a:ext cx="152400" cy="26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81" name="Oval 207"/>
            <p:cNvSpPr>
              <a:spLocks noChangeArrowheads="1"/>
            </p:cNvSpPr>
            <p:nvPr/>
          </p:nvSpPr>
          <p:spPr bwMode="auto">
            <a:xfrm>
              <a:off x="9291746" y="5104139"/>
              <a:ext cx="152400" cy="152400"/>
            </a:xfrm>
            <a:prstGeom prst="ellipse">
              <a:avLst/>
            </a:prstGeom>
            <a:solidFill>
              <a:srgbClr val="00B0F0"/>
            </a:solidFill>
            <a:ln w="9525" algn="ctr">
              <a:solidFill>
                <a:schemeClr val="tx1"/>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cxnSp>
        <p:nvCxnSpPr>
          <p:cNvPr id="210" name="Straight Connector 209"/>
          <p:cNvCxnSpPr>
            <a:cxnSpLocks noChangeShapeType="1"/>
          </p:cNvCxnSpPr>
          <p:nvPr/>
        </p:nvCxnSpPr>
        <p:spPr bwMode="auto">
          <a:xfrm>
            <a:off x="9356503" y="3885528"/>
            <a:ext cx="264988" cy="144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1" name="TextBox 210"/>
          <p:cNvSpPr txBox="1">
            <a:spLocks noChangeArrowheads="1"/>
          </p:cNvSpPr>
          <p:nvPr/>
        </p:nvSpPr>
        <p:spPr bwMode="auto">
          <a:xfrm>
            <a:off x="7340291" y="2596594"/>
            <a:ext cx="1797309"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N-linked amino acid</a:t>
            </a:r>
            <a:endParaRPr lang="en-IN" altLang="en-US" sz="1270" b="1">
              <a:solidFill>
                <a:schemeClr val="tx1"/>
              </a:solidFill>
            </a:endParaRPr>
          </a:p>
        </p:txBody>
      </p:sp>
      <p:sp>
        <p:nvSpPr>
          <p:cNvPr id="213" name="TextBox 212"/>
          <p:cNvSpPr txBox="1">
            <a:spLocks noChangeArrowheads="1"/>
          </p:cNvSpPr>
          <p:nvPr/>
        </p:nvSpPr>
        <p:spPr bwMode="auto">
          <a:xfrm>
            <a:off x="7478546" y="4794265"/>
            <a:ext cx="1797309"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O-linked amino acid</a:t>
            </a:r>
            <a:endParaRPr lang="en-IN" altLang="en-US" sz="1270" b="1">
              <a:solidFill>
                <a:schemeClr val="tx1"/>
              </a:solidFill>
            </a:endParaRPr>
          </a:p>
        </p:txBody>
      </p:sp>
      <p:grpSp>
        <p:nvGrpSpPr>
          <p:cNvPr id="4" name="Group 150"/>
          <p:cNvGrpSpPr>
            <a:grpSpLocks/>
          </p:cNvGrpSpPr>
          <p:nvPr/>
        </p:nvGrpSpPr>
        <p:grpSpPr bwMode="auto">
          <a:xfrm>
            <a:off x="2921909" y="1286054"/>
            <a:ext cx="2413693" cy="1383777"/>
            <a:chOff x="1540812" y="1417635"/>
            <a:chExt cx="2661303" cy="1525359"/>
          </a:xfrm>
        </p:grpSpPr>
        <p:grpSp>
          <p:nvGrpSpPr>
            <p:cNvPr id="10343" name="Group 109"/>
            <p:cNvGrpSpPr>
              <a:grpSpLocks/>
            </p:cNvGrpSpPr>
            <p:nvPr/>
          </p:nvGrpSpPr>
          <p:grpSpPr bwMode="auto">
            <a:xfrm rot="-5400000">
              <a:off x="2108784" y="849663"/>
              <a:ext cx="1525359" cy="2661303"/>
              <a:chOff x="1975896" y="1451819"/>
              <a:chExt cx="1524653" cy="2661726"/>
            </a:xfrm>
          </p:grpSpPr>
          <p:grpSp>
            <p:nvGrpSpPr>
              <p:cNvPr id="10346" name="Group 90"/>
              <p:cNvGrpSpPr>
                <a:grpSpLocks/>
              </p:cNvGrpSpPr>
              <p:nvPr/>
            </p:nvGrpSpPr>
            <p:grpSpPr bwMode="auto">
              <a:xfrm rot="5400000">
                <a:off x="1407360" y="2020355"/>
                <a:ext cx="2661726" cy="1524653"/>
                <a:chOff x="1934516" y="1258481"/>
                <a:chExt cx="2661726" cy="1524653"/>
              </a:xfrm>
            </p:grpSpPr>
            <p:grpSp>
              <p:nvGrpSpPr>
                <p:cNvPr id="10348" name="Group 36"/>
                <p:cNvGrpSpPr>
                  <a:grpSpLocks/>
                </p:cNvGrpSpPr>
                <p:nvPr/>
              </p:nvGrpSpPr>
              <p:grpSpPr bwMode="auto">
                <a:xfrm>
                  <a:off x="3758045" y="1836547"/>
                  <a:ext cx="838197" cy="374625"/>
                  <a:chOff x="3742279" y="1836547"/>
                  <a:chExt cx="838197" cy="374625"/>
                </a:xfrm>
              </p:grpSpPr>
              <p:sp>
                <p:nvSpPr>
                  <p:cNvPr id="28" name="Oval 27"/>
                  <p:cNvSpPr/>
                  <p:nvPr/>
                </p:nvSpPr>
                <p:spPr bwMode="auto">
                  <a:xfrm>
                    <a:off x="3758045" y="1836547"/>
                    <a:ext cx="714699" cy="374625"/>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10359" name="TextBox 28"/>
                  <p:cNvSpPr txBox="1">
                    <a:spLocks noChangeArrowheads="1"/>
                  </p:cNvSpPr>
                  <p:nvPr/>
                </p:nvSpPr>
                <p:spPr bwMode="auto">
                  <a:xfrm>
                    <a:off x="3742279" y="1865101"/>
                    <a:ext cx="838197" cy="31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CONH</a:t>
                    </a:r>
                    <a:r>
                      <a:rPr lang="en-US" altLang="en-US" sz="1270" b="1" baseline="-25000">
                        <a:solidFill>
                          <a:schemeClr val="tx1"/>
                        </a:solidFill>
                      </a:rPr>
                      <a:t>2</a:t>
                    </a:r>
                    <a:endParaRPr lang="en-IN" altLang="en-US" sz="1270" b="1" baseline="-25000">
                      <a:solidFill>
                        <a:schemeClr val="tx1"/>
                      </a:solidFill>
                    </a:endParaRPr>
                  </a:p>
                </p:txBody>
              </p:sp>
            </p:grpSp>
            <p:cxnSp>
              <p:nvCxnSpPr>
                <p:cNvPr id="10349" name="Straight Connector 30"/>
                <p:cNvCxnSpPr>
                  <a:cxnSpLocks noChangeShapeType="1"/>
                </p:cNvCxnSpPr>
                <p:nvPr/>
              </p:nvCxnSpPr>
              <p:spPr bwMode="auto">
                <a:xfrm rot="10800000">
                  <a:off x="3532078" y="20272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50" name="TextBox 31"/>
                <p:cNvSpPr txBox="1">
                  <a:spLocks noChangeArrowheads="1"/>
                </p:cNvSpPr>
                <p:nvPr/>
              </p:nvSpPr>
              <p:spPr bwMode="auto">
                <a:xfrm>
                  <a:off x="2538514" y="1828494"/>
                  <a:ext cx="323247" cy="317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a:t>
                  </a:r>
                  <a:endParaRPr lang="en-IN" altLang="en-US" sz="1270" b="1">
                    <a:solidFill>
                      <a:schemeClr val="tx1"/>
                    </a:solidFill>
                  </a:endParaRPr>
                </a:p>
              </p:txBody>
            </p:sp>
            <p:sp>
              <p:nvSpPr>
                <p:cNvPr id="10351" name="TextBox 32"/>
                <p:cNvSpPr txBox="1">
                  <a:spLocks noChangeArrowheads="1"/>
                </p:cNvSpPr>
                <p:nvPr/>
              </p:nvSpPr>
              <p:spPr bwMode="auto">
                <a:xfrm>
                  <a:off x="2010713" y="2466066"/>
                  <a:ext cx="625369" cy="317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NH</a:t>
                  </a:r>
                  <a:r>
                    <a:rPr lang="en-US" altLang="en-US" sz="1270" b="1" baseline="-25000">
                      <a:solidFill>
                        <a:schemeClr val="tx1"/>
                      </a:solidFill>
                    </a:rPr>
                    <a:t>3</a:t>
                  </a:r>
                  <a:r>
                    <a:rPr lang="en-US" altLang="en-US" sz="1270" b="1" baseline="30000">
                      <a:solidFill>
                        <a:schemeClr val="tx1"/>
                      </a:solidFill>
                    </a:rPr>
                    <a:t>+</a:t>
                  </a:r>
                  <a:endParaRPr lang="en-IN" altLang="en-US" sz="1270" b="1" baseline="30000">
                    <a:solidFill>
                      <a:schemeClr val="tx1"/>
                    </a:solidFill>
                  </a:endParaRPr>
                </a:p>
              </p:txBody>
            </p:sp>
            <p:sp>
              <p:nvSpPr>
                <p:cNvPr id="10352" name="TextBox 33"/>
                <p:cNvSpPr txBox="1">
                  <a:spLocks noChangeArrowheads="1"/>
                </p:cNvSpPr>
                <p:nvPr/>
              </p:nvSpPr>
              <p:spPr bwMode="auto">
                <a:xfrm>
                  <a:off x="1934516" y="1258481"/>
                  <a:ext cx="701568" cy="317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COO</a:t>
                  </a:r>
                  <a:r>
                    <a:rPr lang="en-US" altLang="en-US" sz="1270" b="1" baseline="30000">
                      <a:solidFill>
                        <a:schemeClr val="tx1"/>
                      </a:solidFill>
                    </a:rPr>
                    <a:t>-</a:t>
                  </a:r>
                  <a:endParaRPr lang="en-IN" altLang="en-US" sz="1270" b="1" baseline="30000">
                    <a:solidFill>
                      <a:schemeClr val="tx1"/>
                    </a:solidFill>
                  </a:endParaRPr>
                </a:p>
              </p:txBody>
            </p:sp>
            <p:cxnSp>
              <p:nvCxnSpPr>
                <p:cNvPr id="10353" name="Straight Connector 37"/>
                <p:cNvCxnSpPr>
                  <a:cxnSpLocks noChangeShapeType="1"/>
                </p:cNvCxnSpPr>
                <p:nvPr/>
              </p:nvCxnSpPr>
              <p:spPr bwMode="auto">
                <a:xfrm flipH="1" flipV="1">
                  <a:off x="2859416" y="1975809"/>
                  <a:ext cx="23122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54" name="Straight Connector 39"/>
                <p:cNvCxnSpPr>
                  <a:cxnSpLocks noChangeShapeType="1"/>
                </p:cNvCxnSpPr>
                <p:nvPr/>
              </p:nvCxnSpPr>
              <p:spPr bwMode="auto">
                <a:xfrm rot="16200000" flipV="1">
                  <a:off x="2403514" y="1506604"/>
                  <a:ext cx="268069" cy="36786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55" name="Straight Connector 41"/>
                <p:cNvCxnSpPr>
                  <a:cxnSpLocks noChangeShapeType="1"/>
                </p:cNvCxnSpPr>
                <p:nvPr/>
              </p:nvCxnSpPr>
              <p:spPr bwMode="auto">
                <a:xfrm rot="5400000">
                  <a:off x="2395081" y="2121660"/>
                  <a:ext cx="3164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0347" name="TextBox 93"/>
              <p:cNvSpPr txBox="1">
                <a:spLocks noChangeArrowheads="1"/>
              </p:cNvSpPr>
              <p:nvPr/>
            </p:nvSpPr>
            <p:spPr bwMode="auto">
              <a:xfrm rot="5400000">
                <a:off x="2486474" y="2730551"/>
                <a:ext cx="562302" cy="317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CH</a:t>
                </a:r>
                <a:r>
                  <a:rPr lang="en-US" altLang="en-US" sz="1270" b="1" baseline="-25000">
                    <a:solidFill>
                      <a:schemeClr val="tx1"/>
                    </a:solidFill>
                  </a:rPr>
                  <a:t>2</a:t>
                </a:r>
                <a:endParaRPr lang="en-IN" altLang="en-US" sz="1270" b="1" baseline="-25000">
                  <a:solidFill>
                    <a:schemeClr val="tx1"/>
                  </a:solidFill>
                </a:endParaRPr>
              </a:p>
            </p:txBody>
          </p:sp>
        </p:grpSp>
        <p:sp>
          <p:nvSpPr>
            <p:cNvPr id="10344" name="TextBox 31"/>
            <p:cNvSpPr txBox="1">
              <a:spLocks noChangeArrowheads="1"/>
            </p:cNvSpPr>
            <p:nvPr/>
          </p:nvSpPr>
          <p:spPr bwMode="auto">
            <a:xfrm>
              <a:off x="1553508" y="1996113"/>
              <a:ext cx="304801" cy="317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H</a:t>
              </a:r>
              <a:endParaRPr lang="en-IN" altLang="en-US" sz="1270" b="1">
                <a:solidFill>
                  <a:schemeClr val="tx1"/>
                </a:solidFill>
              </a:endParaRPr>
            </a:p>
          </p:txBody>
        </p:sp>
        <p:cxnSp>
          <p:nvCxnSpPr>
            <p:cNvPr id="10345" name="Straight Connector 143"/>
            <p:cNvCxnSpPr>
              <a:cxnSpLocks noChangeShapeType="1"/>
            </p:cNvCxnSpPr>
            <p:nvPr/>
          </p:nvCxnSpPr>
          <p:spPr bwMode="auto">
            <a:xfrm rot="10800000">
              <a:off x="1858309" y="2146756"/>
              <a:ext cx="3047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8" name="Group 151"/>
          <p:cNvGrpSpPr>
            <a:grpSpLocks/>
          </p:cNvGrpSpPr>
          <p:nvPr/>
        </p:nvGrpSpPr>
        <p:grpSpPr bwMode="auto">
          <a:xfrm>
            <a:off x="7063782" y="1147799"/>
            <a:ext cx="2350327" cy="1383777"/>
            <a:chOff x="6107113" y="1265235"/>
            <a:chExt cx="2590800" cy="1525358"/>
          </a:xfrm>
        </p:grpSpPr>
        <p:grpSp>
          <p:nvGrpSpPr>
            <p:cNvPr id="10326" name="Group 110"/>
            <p:cNvGrpSpPr>
              <a:grpSpLocks/>
            </p:cNvGrpSpPr>
            <p:nvPr/>
          </p:nvGrpSpPr>
          <p:grpSpPr bwMode="auto">
            <a:xfrm rot="-5400000">
              <a:off x="6639834" y="732514"/>
              <a:ext cx="1525358" cy="2590800"/>
              <a:chOff x="1975898" y="1357207"/>
              <a:chExt cx="1524652" cy="2590797"/>
            </a:xfrm>
          </p:grpSpPr>
          <p:grpSp>
            <p:nvGrpSpPr>
              <p:cNvPr id="10329" name="Group 90"/>
              <p:cNvGrpSpPr>
                <a:grpSpLocks/>
              </p:cNvGrpSpPr>
              <p:nvPr/>
            </p:nvGrpSpPr>
            <p:grpSpPr bwMode="auto">
              <a:xfrm rot="5400000">
                <a:off x="1442825" y="1890280"/>
                <a:ext cx="2590797" cy="1524652"/>
                <a:chOff x="1839909" y="1258477"/>
                <a:chExt cx="2590797" cy="1524652"/>
              </a:xfrm>
            </p:grpSpPr>
            <p:grpSp>
              <p:nvGrpSpPr>
                <p:cNvPr id="10331" name="Group 36"/>
                <p:cNvGrpSpPr>
                  <a:grpSpLocks/>
                </p:cNvGrpSpPr>
                <p:nvPr/>
              </p:nvGrpSpPr>
              <p:grpSpPr bwMode="auto">
                <a:xfrm>
                  <a:off x="3758046" y="1836547"/>
                  <a:ext cx="672660" cy="345621"/>
                  <a:chOff x="3742280" y="1836547"/>
                  <a:chExt cx="672660" cy="345621"/>
                </a:xfrm>
              </p:grpSpPr>
              <p:sp>
                <p:nvSpPr>
                  <p:cNvPr id="122" name="Oval 121"/>
                  <p:cNvSpPr/>
                  <p:nvPr/>
                </p:nvSpPr>
                <p:spPr bwMode="auto">
                  <a:xfrm>
                    <a:off x="3758045" y="1836547"/>
                    <a:ext cx="656895" cy="336331"/>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10342" name="TextBox 122"/>
                  <p:cNvSpPr txBox="1">
                    <a:spLocks noChangeArrowheads="1"/>
                  </p:cNvSpPr>
                  <p:nvPr/>
                </p:nvSpPr>
                <p:spPr bwMode="auto">
                  <a:xfrm>
                    <a:off x="3742280" y="1865101"/>
                    <a:ext cx="596462" cy="3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CON</a:t>
                    </a:r>
                    <a:endParaRPr lang="en-IN" altLang="en-US" sz="1270" b="1" baseline="-25000">
                      <a:solidFill>
                        <a:schemeClr val="tx1"/>
                      </a:solidFill>
                    </a:endParaRPr>
                  </a:p>
                </p:txBody>
              </p:sp>
            </p:grpSp>
            <p:cxnSp>
              <p:nvCxnSpPr>
                <p:cNvPr id="10332" name="Straight Connector 114"/>
                <p:cNvCxnSpPr>
                  <a:cxnSpLocks noChangeShapeType="1"/>
                </p:cNvCxnSpPr>
                <p:nvPr/>
              </p:nvCxnSpPr>
              <p:spPr bwMode="auto">
                <a:xfrm rot="10800000">
                  <a:off x="3532078" y="20272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33" name="TextBox 115"/>
                <p:cNvSpPr txBox="1">
                  <a:spLocks noChangeArrowheads="1"/>
                </p:cNvSpPr>
                <p:nvPr/>
              </p:nvSpPr>
              <p:spPr bwMode="auto">
                <a:xfrm>
                  <a:off x="2525706" y="1828489"/>
                  <a:ext cx="333703" cy="317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a:t>
                  </a:r>
                  <a:endParaRPr lang="en-IN" altLang="en-US" sz="1270" b="1">
                    <a:solidFill>
                      <a:schemeClr val="tx1"/>
                    </a:solidFill>
                  </a:endParaRPr>
                </a:p>
              </p:txBody>
            </p:sp>
            <p:sp>
              <p:nvSpPr>
                <p:cNvPr id="10334" name="TextBox 116"/>
                <p:cNvSpPr txBox="1">
                  <a:spLocks noChangeArrowheads="1"/>
                </p:cNvSpPr>
                <p:nvPr/>
              </p:nvSpPr>
              <p:spPr bwMode="auto">
                <a:xfrm>
                  <a:off x="1916108" y="2466061"/>
                  <a:ext cx="625368" cy="317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NH</a:t>
                  </a:r>
                  <a:r>
                    <a:rPr lang="en-US" altLang="en-US" sz="1270" b="1" baseline="-25000">
                      <a:solidFill>
                        <a:schemeClr val="tx1"/>
                      </a:solidFill>
                    </a:rPr>
                    <a:t>3</a:t>
                  </a:r>
                  <a:r>
                    <a:rPr lang="en-US" altLang="en-US" sz="1270" b="1" baseline="30000">
                      <a:solidFill>
                        <a:schemeClr val="tx1"/>
                      </a:solidFill>
                    </a:rPr>
                    <a:t>+</a:t>
                  </a:r>
                  <a:endParaRPr lang="en-IN" altLang="en-US" sz="1270" b="1" baseline="30000">
                    <a:solidFill>
                      <a:schemeClr val="tx1"/>
                    </a:solidFill>
                  </a:endParaRPr>
                </a:p>
              </p:txBody>
            </p:sp>
            <p:sp>
              <p:nvSpPr>
                <p:cNvPr id="10335" name="TextBox 117"/>
                <p:cNvSpPr txBox="1">
                  <a:spLocks noChangeArrowheads="1"/>
                </p:cNvSpPr>
                <p:nvPr/>
              </p:nvSpPr>
              <p:spPr bwMode="auto">
                <a:xfrm>
                  <a:off x="1839909" y="1258477"/>
                  <a:ext cx="701566" cy="3170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COO</a:t>
                  </a:r>
                  <a:r>
                    <a:rPr lang="en-US" altLang="en-US" sz="1270" b="1" baseline="30000">
                      <a:solidFill>
                        <a:schemeClr val="tx1"/>
                      </a:solidFill>
                    </a:rPr>
                    <a:t>-</a:t>
                  </a:r>
                  <a:endParaRPr lang="en-IN" altLang="en-US" sz="1270" b="1" baseline="30000">
                    <a:solidFill>
                      <a:schemeClr val="tx1"/>
                    </a:solidFill>
                  </a:endParaRPr>
                </a:p>
              </p:txBody>
            </p:sp>
            <p:cxnSp>
              <p:nvCxnSpPr>
                <p:cNvPr id="10336" name="Straight Connector 118"/>
                <p:cNvCxnSpPr>
                  <a:cxnSpLocks noChangeShapeType="1"/>
                </p:cNvCxnSpPr>
                <p:nvPr/>
              </p:nvCxnSpPr>
              <p:spPr bwMode="auto">
                <a:xfrm flipH="1" flipV="1">
                  <a:off x="2859416" y="1975809"/>
                  <a:ext cx="23122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37" name="Straight Connector 119"/>
                <p:cNvCxnSpPr>
                  <a:cxnSpLocks noChangeShapeType="1"/>
                </p:cNvCxnSpPr>
                <p:nvPr/>
              </p:nvCxnSpPr>
              <p:spPr bwMode="auto">
                <a:xfrm rot="16200000" flipV="1">
                  <a:off x="2308907" y="1506600"/>
                  <a:ext cx="2680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38" name="Straight Connector 120"/>
                <p:cNvCxnSpPr>
                  <a:cxnSpLocks noChangeShapeType="1"/>
                </p:cNvCxnSpPr>
                <p:nvPr/>
              </p:nvCxnSpPr>
              <p:spPr bwMode="auto">
                <a:xfrm rot="5400000">
                  <a:off x="2300473" y="2121656"/>
                  <a:ext cx="3164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0330" name="TextBox 112"/>
              <p:cNvSpPr txBox="1">
                <a:spLocks noChangeArrowheads="1"/>
              </p:cNvSpPr>
              <p:nvPr/>
            </p:nvSpPr>
            <p:spPr bwMode="auto">
              <a:xfrm rot="5400000">
                <a:off x="2486476" y="2730552"/>
                <a:ext cx="562302" cy="3170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CH</a:t>
                </a:r>
                <a:r>
                  <a:rPr lang="en-US" altLang="en-US" sz="1270" b="1" baseline="-25000">
                    <a:solidFill>
                      <a:schemeClr val="tx1"/>
                    </a:solidFill>
                  </a:rPr>
                  <a:t>2</a:t>
                </a:r>
                <a:endParaRPr lang="en-IN" altLang="en-US" sz="1270" b="1" baseline="-25000">
                  <a:solidFill>
                    <a:schemeClr val="tx1"/>
                  </a:solidFill>
                </a:endParaRPr>
              </a:p>
            </p:txBody>
          </p:sp>
        </p:grpSp>
        <p:sp>
          <p:nvSpPr>
            <p:cNvPr id="10327" name="TextBox 31"/>
            <p:cNvSpPr txBox="1">
              <a:spLocks noChangeArrowheads="1"/>
            </p:cNvSpPr>
            <p:nvPr/>
          </p:nvSpPr>
          <p:spPr bwMode="auto">
            <a:xfrm>
              <a:off x="6170176" y="1830169"/>
              <a:ext cx="304801" cy="317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H</a:t>
              </a:r>
              <a:endParaRPr lang="en-IN" altLang="en-US" sz="1270" b="1">
                <a:solidFill>
                  <a:schemeClr val="tx1"/>
                </a:solidFill>
              </a:endParaRPr>
            </a:p>
          </p:txBody>
        </p:sp>
        <p:cxnSp>
          <p:nvCxnSpPr>
            <p:cNvPr id="10328" name="Straight Connector 145"/>
            <p:cNvCxnSpPr>
              <a:cxnSpLocks noChangeShapeType="1"/>
            </p:cNvCxnSpPr>
            <p:nvPr/>
          </p:nvCxnSpPr>
          <p:spPr bwMode="auto">
            <a:xfrm rot="10800000">
              <a:off x="6474977" y="1980812"/>
              <a:ext cx="3047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2" name="Group 152"/>
          <p:cNvGrpSpPr>
            <a:grpSpLocks/>
          </p:cNvGrpSpPr>
          <p:nvPr/>
        </p:nvGrpSpPr>
        <p:grpSpPr bwMode="auto">
          <a:xfrm>
            <a:off x="2985274" y="3443403"/>
            <a:ext cx="2125663" cy="1418378"/>
            <a:chOff x="1611313" y="3795713"/>
            <a:chExt cx="2343150" cy="1563499"/>
          </a:xfrm>
        </p:grpSpPr>
        <p:grpSp>
          <p:nvGrpSpPr>
            <p:cNvPr id="10306" name="Group 162"/>
            <p:cNvGrpSpPr>
              <a:grpSpLocks/>
            </p:cNvGrpSpPr>
            <p:nvPr/>
          </p:nvGrpSpPr>
          <p:grpSpPr bwMode="auto">
            <a:xfrm>
              <a:off x="1611313" y="3795713"/>
              <a:ext cx="2343150" cy="1563499"/>
              <a:chOff x="1458912" y="4039970"/>
              <a:chExt cx="2343804" cy="1562990"/>
            </a:xfrm>
          </p:grpSpPr>
          <p:grpSp>
            <p:nvGrpSpPr>
              <p:cNvPr id="10309" name="Group 93"/>
              <p:cNvGrpSpPr>
                <a:grpSpLocks/>
              </p:cNvGrpSpPr>
              <p:nvPr/>
            </p:nvGrpSpPr>
            <p:grpSpPr bwMode="auto">
              <a:xfrm>
                <a:off x="3313984" y="4610135"/>
                <a:ext cx="488732" cy="360000"/>
                <a:chOff x="3758048" y="1866935"/>
                <a:chExt cx="488732" cy="360000"/>
              </a:xfrm>
            </p:grpSpPr>
            <p:sp>
              <p:nvSpPr>
                <p:cNvPr id="95" name="Oval 94"/>
                <p:cNvSpPr/>
                <p:nvPr/>
              </p:nvSpPr>
              <p:spPr bwMode="auto">
                <a:xfrm>
                  <a:off x="3836878" y="1866935"/>
                  <a:ext cx="360000" cy="360000"/>
                </a:xfrm>
                <a:prstGeom prst="ellipse">
                  <a:avLst/>
                </a:prstGeom>
                <a:solidFill>
                  <a:srgbClr val="00CC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10325" name="TextBox 95"/>
                <p:cNvSpPr txBox="1">
                  <a:spLocks noChangeArrowheads="1"/>
                </p:cNvSpPr>
                <p:nvPr/>
              </p:nvSpPr>
              <p:spPr bwMode="auto">
                <a:xfrm>
                  <a:off x="3758048" y="1890604"/>
                  <a:ext cx="488732" cy="3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OH</a:t>
                  </a:r>
                  <a:endParaRPr lang="en-IN" altLang="en-US" sz="1270" b="1">
                    <a:solidFill>
                      <a:schemeClr val="tx1"/>
                    </a:solidFill>
                  </a:endParaRPr>
                </a:p>
              </p:txBody>
            </p:sp>
          </p:grpSp>
          <p:cxnSp>
            <p:nvCxnSpPr>
              <p:cNvPr id="10310" name="Straight Connector 96"/>
              <p:cNvCxnSpPr>
                <a:cxnSpLocks noChangeShapeType="1"/>
              </p:cNvCxnSpPr>
              <p:nvPr/>
            </p:nvCxnSpPr>
            <p:spPr bwMode="auto">
              <a:xfrm rot="10800000">
                <a:off x="3072248" y="47704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311" name="TextBox 97"/>
              <p:cNvSpPr txBox="1">
                <a:spLocks noChangeArrowheads="1"/>
              </p:cNvSpPr>
              <p:nvPr/>
            </p:nvSpPr>
            <p:spPr bwMode="auto">
              <a:xfrm>
                <a:off x="2144902" y="4615060"/>
                <a:ext cx="304611" cy="317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a:t>
                </a:r>
                <a:endParaRPr lang="en-IN" altLang="en-US" sz="1270" b="1">
                  <a:solidFill>
                    <a:schemeClr val="tx1"/>
                  </a:solidFill>
                </a:endParaRPr>
              </a:p>
            </p:txBody>
          </p:sp>
          <p:sp>
            <p:nvSpPr>
              <p:cNvPr id="10312" name="TextBox 98"/>
              <p:cNvSpPr txBox="1">
                <a:spLocks noChangeArrowheads="1"/>
              </p:cNvSpPr>
              <p:nvPr/>
            </p:nvSpPr>
            <p:spPr bwMode="auto">
              <a:xfrm>
                <a:off x="1458912" y="5285849"/>
                <a:ext cx="609600" cy="317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NH</a:t>
                </a:r>
                <a:r>
                  <a:rPr lang="en-US" altLang="en-US" sz="1270" b="1" baseline="-25000">
                    <a:solidFill>
                      <a:schemeClr val="tx1"/>
                    </a:solidFill>
                  </a:rPr>
                  <a:t>3</a:t>
                </a:r>
                <a:r>
                  <a:rPr lang="en-US" altLang="en-US" sz="1270" b="1" baseline="30000">
                    <a:solidFill>
                      <a:schemeClr val="tx1"/>
                    </a:solidFill>
                  </a:rPr>
                  <a:t>+</a:t>
                </a:r>
                <a:endParaRPr lang="en-IN" altLang="en-US" sz="1270" b="1" baseline="30000">
                  <a:solidFill>
                    <a:schemeClr val="tx1"/>
                  </a:solidFill>
                </a:endParaRPr>
              </a:p>
            </p:txBody>
          </p:sp>
          <p:sp>
            <p:nvSpPr>
              <p:cNvPr id="10313" name="TextBox 99"/>
              <p:cNvSpPr txBox="1">
                <a:spLocks noChangeArrowheads="1"/>
              </p:cNvSpPr>
              <p:nvPr/>
            </p:nvSpPr>
            <p:spPr bwMode="auto">
              <a:xfrm>
                <a:off x="1458912" y="4039970"/>
                <a:ext cx="685800" cy="317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COO</a:t>
                </a:r>
                <a:r>
                  <a:rPr lang="en-US" altLang="en-US" sz="1270" b="1" baseline="30000">
                    <a:solidFill>
                      <a:schemeClr val="tx1"/>
                    </a:solidFill>
                  </a:rPr>
                  <a:t>-</a:t>
                </a:r>
                <a:endParaRPr lang="en-IN" altLang="en-US" sz="1270" b="1" baseline="30000">
                  <a:solidFill>
                    <a:schemeClr val="tx1"/>
                  </a:solidFill>
                </a:endParaRPr>
              </a:p>
            </p:txBody>
          </p:sp>
          <p:grpSp>
            <p:nvGrpSpPr>
              <p:cNvPr id="10314" name="Group 100"/>
              <p:cNvGrpSpPr>
                <a:grpSpLocks/>
              </p:cNvGrpSpPr>
              <p:nvPr/>
            </p:nvGrpSpPr>
            <p:grpSpPr bwMode="auto">
              <a:xfrm>
                <a:off x="2751682" y="4604901"/>
                <a:ext cx="307430" cy="365234"/>
                <a:chOff x="3211512" y="1814403"/>
                <a:chExt cx="307430" cy="365234"/>
              </a:xfrm>
            </p:grpSpPr>
            <p:sp>
              <p:nvSpPr>
                <p:cNvPr id="102" name="Rounded Rectangle 101"/>
                <p:cNvSpPr/>
                <p:nvPr/>
              </p:nvSpPr>
              <p:spPr bwMode="auto">
                <a:xfrm>
                  <a:off x="3211512" y="1859071"/>
                  <a:ext cx="307430" cy="320566"/>
                </a:xfrm>
                <a:prstGeom prst="roundRect">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0321" name="TextBox 102"/>
                <p:cNvSpPr txBox="1">
                  <a:spLocks noChangeArrowheads="1"/>
                </p:cNvSpPr>
                <p:nvPr/>
              </p:nvSpPr>
              <p:spPr bwMode="auto">
                <a:xfrm>
                  <a:off x="3214142" y="1814403"/>
                  <a:ext cx="275898" cy="3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R</a:t>
                  </a:r>
                  <a:endParaRPr lang="en-IN" altLang="en-US" sz="1270" b="1">
                    <a:solidFill>
                      <a:schemeClr val="tx1"/>
                    </a:solidFill>
                  </a:endParaRPr>
                </a:p>
              </p:txBody>
            </p:sp>
          </p:grpSp>
          <p:cxnSp>
            <p:nvCxnSpPr>
              <p:cNvPr id="10315" name="Straight Connector 103"/>
              <p:cNvCxnSpPr>
                <a:cxnSpLocks noChangeShapeType="1"/>
              </p:cNvCxnSpPr>
              <p:nvPr/>
            </p:nvCxnSpPr>
            <p:spPr bwMode="auto">
              <a:xfrm rot="10800000">
                <a:off x="2446883" y="47704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16" name="Straight Connector 104"/>
              <p:cNvCxnSpPr>
                <a:cxnSpLocks noChangeShapeType="1"/>
              </p:cNvCxnSpPr>
              <p:nvPr/>
            </p:nvCxnSpPr>
            <p:spPr bwMode="auto">
              <a:xfrm rot="16200000" flipV="1">
                <a:off x="1943676" y="4297094"/>
                <a:ext cx="2680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317" name="Straight Connector 105"/>
              <p:cNvCxnSpPr>
                <a:cxnSpLocks noChangeShapeType="1"/>
              </p:cNvCxnSpPr>
              <p:nvPr/>
            </p:nvCxnSpPr>
            <p:spPr bwMode="auto">
              <a:xfrm rot="5400000">
                <a:off x="1919476" y="4927916"/>
                <a:ext cx="3164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0307" name="TextBox 31"/>
            <p:cNvSpPr txBox="1">
              <a:spLocks noChangeArrowheads="1"/>
            </p:cNvSpPr>
            <p:nvPr/>
          </p:nvSpPr>
          <p:spPr bwMode="auto">
            <a:xfrm>
              <a:off x="1677007" y="4386460"/>
              <a:ext cx="304801" cy="317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H</a:t>
              </a:r>
              <a:endParaRPr lang="en-IN" altLang="en-US" sz="1270" b="1">
                <a:solidFill>
                  <a:schemeClr val="tx1"/>
                </a:solidFill>
              </a:endParaRPr>
            </a:p>
          </p:txBody>
        </p:sp>
        <p:cxnSp>
          <p:nvCxnSpPr>
            <p:cNvPr id="10308" name="Straight Connector 147"/>
            <p:cNvCxnSpPr>
              <a:cxnSpLocks noChangeShapeType="1"/>
            </p:cNvCxnSpPr>
            <p:nvPr/>
          </p:nvCxnSpPr>
          <p:spPr bwMode="auto">
            <a:xfrm rot="10800000">
              <a:off x="1981808" y="4537103"/>
              <a:ext cx="3047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6" name="Group 153"/>
          <p:cNvGrpSpPr>
            <a:grpSpLocks/>
          </p:cNvGrpSpPr>
          <p:nvPr/>
        </p:nvGrpSpPr>
        <p:grpSpPr bwMode="auto">
          <a:xfrm>
            <a:off x="7288446" y="3221620"/>
            <a:ext cx="2197671" cy="1418378"/>
            <a:chOff x="6354763" y="3551238"/>
            <a:chExt cx="2422525" cy="1563499"/>
          </a:xfrm>
        </p:grpSpPr>
        <p:grpSp>
          <p:nvGrpSpPr>
            <p:cNvPr id="10286" name="Group 163"/>
            <p:cNvGrpSpPr>
              <a:grpSpLocks/>
            </p:cNvGrpSpPr>
            <p:nvPr/>
          </p:nvGrpSpPr>
          <p:grpSpPr bwMode="auto">
            <a:xfrm>
              <a:off x="6354763" y="3551238"/>
              <a:ext cx="2422525" cy="1563499"/>
              <a:chOff x="1458912" y="4039970"/>
              <a:chExt cx="2422634" cy="1562990"/>
            </a:xfrm>
          </p:grpSpPr>
          <p:grpSp>
            <p:nvGrpSpPr>
              <p:cNvPr id="10289" name="Group 93"/>
              <p:cNvGrpSpPr>
                <a:grpSpLocks/>
              </p:cNvGrpSpPr>
              <p:nvPr/>
            </p:nvGrpSpPr>
            <p:grpSpPr bwMode="auto">
              <a:xfrm>
                <a:off x="3392814" y="4610135"/>
                <a:ext cx="488732" cy="360000"/>
                <a:chOff x="3836878" y="1866935"/>
                <a:chExt cx="488732" cy="360000"/>
              </a:xfrm>
            </p:grpSpPr>
            <p:sp>
              <p:nvSpPr>
                <p:cNvPr id="176" name="Oval 175"/>
                <p:cNvSpPr/>
                <p:nvPr/>
              </p:nvSpPr>
              <p:spPr bwMode="auto">
                <a:xfrm>
                  <a:off x="3836878" y="1866935"/>
                  <a:ext cx="360000" cy="360000"/>
                </a:xfrm>
                <a:prstGeom prst="ellipse">
                  <a:avLst/>
                </a:prstGeom>
                <a:solidFill>
                  <a:srgbClr val="00CC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buClr>
                      <a:srgbClr val="000000"/>
                    </a:buClr>
                    <a:buSzPct val="45000"/>
                    <a:buFont typeface="Wingdings" charset="2"/>
                    <a:buNone/>
                    <a:defRPr/>
                  </a:pPr>
                  <a:endParaRPr lang="en-IN" sz="1270" b="1" dirty="0">
                    <a:latin typeface="Arial" charset="0"/>
                  </a:endParaRPr>
                </a:p>
              </p:txBody>
            </p:sp>
            <p:sp>
              <p:nvSpPr>
                <p:cNvPr id="10305" name="TextBox 176"/>
                <p:cNvSpPr txBox="1">
                  <a:spLocks noChangeArrowheads="1"/>
                </p:cNvSpPr>
                <p:nvPr/>
              </p:nvSpPr>
              <p:spPr bwMode="auto">
                <a:xfrm>
                  <a:off x="3836878" y="1890604"/>
                  <a:ext cx="488732" cy="3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O</a:t>
                  </a:r>
                  <a:endParaRPr lang="en-IN" altLang="en-US" sz="1270" b="1">
                    <a:solidFill>
                      <a:schemeClr val="tx1"/>
                    </a:solidFill>
                  </a:endParaRPr>
                </a:p>
              </p:txBody>
            </p:sp>
          </p:grpSp>
          <p:cxnSp>
            <p:nvCxnSpPr>
              <p:cNvPr id="10290" name="Straight Connector 165"/>
              <p:cNvCxnSpPr>
                <a:cxnSpLocks noChangeShapeType="1"/>
              </p:cNvCxnSpPr>
              <p:nvPr/>
            </p:nvCxnSpPr>
            <p:spPr bwMode="auto">
              <a:xfrm rot="10800000">
                <a:off x="3072248" y="47704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91" name="TextBox 166"/>
              <p:cNvSpPr txBox="1">
                <a:spLocks noChangeArrowheads="1"/>
              </p:cNvSpPr>
              <p:nvPr/>
            </p:nvSpPr>
            <p:spPr bwMode="auto">
              <a:xfrm>
                <a:off x="2125691" y="4615060"/>
                <a:ext cx="323822" cy="317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a:t>
                </a:r>
                <a:endParaRPr lang="en-IN" altLang="en-US" sz="1270" b="1">
                  <a:solidFill>
                    <a:schemeClr val="tx1"/>
                  </a:solidFill>
                </a:endParaRPr>
              </a:p>
            </p:txBody>
          </p:sp>
          <p:sp>
            <p:nvSpPr>
              <p:cNvPr id="10292" name="TextBox 167"/>
              <p:cNvSpPr txBox="1">
                <a:spLocks noChangeArrowheads="1"/>
              </p:cNvSpPr>
              <p:nvPr/>
            </p:nvSpPr>
            <p:spPr bwMode="auto">
              <a:xfrm>
                <a:off x="1458912" y="5285849"/>
                <a:ext cx="609600" cy="317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NH</a:t>
                </a:r>
                <a:r>
                  <a:rPr lang="en-US" altLang="en-US" sz="1270" b="1" baseline="-25000">
                    <a:solidFill>
                      <a:schemeClr val="tx1"/>
                    </a:solidFill>
                  </a:rPr>
                  <a:t>3</a:t>
                </a:r>
                <a:r>
                  <a:rPr lang="en-US" altLang="en-US" sz="1270" b="1" baseline="30000">
                    <a:solidFill>
                      <a:schemeClr val="tx1"/>
                    </a:solidFill>
                  </a:rPr>
                  <a:t>+</a:t>
                </a:r>
                <a:endParaRPr lang="en-IN" altLang="en-US" sz="1270" b="1" baseline="30000">
                  <a:solidFill>
                    <a:schemeClr val="tx1"/>
                  </a:solidFill>
                </a:endParaRPr>
              </a:p>
            </p:txBody>
          </p:sp>
          <p:sp>
            <p:nvSpPr>
              <p:cNvPr id="10293" name="TextBox 168"/>
              <p:cNvSpPr txBox="1">
                <a:spLocks noChangeArrowheads="1"/>
              </p:cNvSpPr>
              <p:nvPr/>
            </p:nvSpPr>
            <p:spPr bwMode="auto">
              <a:xfrm>
                <a:off x="1458912" y="4039970"/>
                <a:ext cx="685800" cy="3171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COO</a:t>
                </a:r>
                <a:r>
                  <a:rPr lang="en-US" altLang="en-US" sz="1270" b="1" baseline="30000">
                    <a:solidFill>
                      <a:schemeClr val="tx1"/>
                    </a:solidFill>
                  </a:rPr>
                  <a:t>-</a:t>
                </a:r>
                <a:endParaRPr lang="en-IN" altLang="en-US" sz="1270" b="1" baseline="30000">
                  <a:solidFill>
                    <a:schemeClr val="tx1"/>
                  </a:solidFill>
                </a:endParaRPr>
              </a:p>
            </p:txBody>
          </p:sp>
          <p:grpSp>
            <p:nvGrpSpPr>
              <p:cNvPr id="10294" name="Group 100"/>
              <p:cNvGrpSpPr>
                <a:grpSpLocks/>
              </p:cNvGrpSpPr>
              <p:nvPr/>
            </p:nvGrpSpPr>
            <p:grpSpPr bwMode="auto">
              <a:xfrm>
                <a:off x="2751682" y="4604901"/>
                <a:ext cx="307430" cy="365234"/>
                <a:chOff x="3211512" y="1814403"/>
                <a:chExt cx="307430" cy="365234"/>
              </a:xfrm>
            </p:grpSpPr>
            <p:sp>
              <p:nvSpPr>
                <p:cNvPr id="174" name="Rounded Rectangle 173"/>
                <p:cNvSpPr/>
                <p:nvPr/>
              </p:nvSpPr>
              <p:spPr bwMode="auto">
                <a:xfrm>
                  <a:off x="3211512" y="1859071"/>
                  <a:ext cx="307430" cy="320566"/>
                </a:xfrm>
                <a:prstGeom prst="roundRect">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0301" name="TextBox 174"/>
                <p:cNvSpPr txBox="1">
                  <a:spLocks noChangeArrowheads="1"/>
                </p:cNvSpPr>
                <p:nvPr/>
              </p:nvSpPr>
              <p:spPr bwMode="auto">
                <a:xfrm>
                  <a:off x="3214142" y="1814403"/>
                  <a:ext cx="275898" cy="3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R</a:t>
                  </a:r>
                  <a:endParaRPr lang="en-IN" altLang="en-US" sz="1270" b="1">
                    <a:solidFill>
                      <a:schemeClr val="tx1"/>
                    </a:solidFill>
                  </a:endParaRPr>
                </a:p>
              </p:txBody>
            </p:sp>
          </p:grpSp>
          <p:cxnSp>
            <p:nvCxnSpPr>
              <p:cNvPr id="10295" name="Straight Connector 170"/>
              <p:cNvCxnSpPr>
                <a:cxnSpLocks noChangeShapeType="1"/>
              </p:cNvCxnSpPr>
              <p:nvPr/>
            </p:nvCxnSpPr>
            <p:spPr bwMode="auto">
              <a:xfrm rot="10800000">
                <a:off x="2446883" y="4770437"/>
                <a:ext cx="273268" cy="149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96" name="Straight Connector 171"/>
              <p:cNvCxnSpPr>
                <a:cxnSpLocks noChangeShapeType="1"/>
              </p:cNvCxnSpPr>
              <p:nvPr/>
            </p:nvCxnSpPr>
            <p:spPr bwMode="auto">
              <a:xfrm rot="16200000" flipV="1">
                <a:off x="1943676" y="4297094"/>
                <a:ext cx="2680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97" name="Straight Connector 172"/>
              <p:cNvCxnSpPr>
                <a:cxnSpLocks noChangeShapeType="1"/>
              </p:cNvCxnSpPr>
              <p:nvPr/>
            </p:nvCxnSpPr>
            <p:spPr bwMode="auto">
              <a:xfrm rot="5400000">
                <a:off x="1919476" y="4927916"/>
                <a:ext cx="316469" cy="36786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0287" name="TextBox 31"/>
            <p:cNvSpPr txBox="1">
              <a:spLocks noChangeArrowheads="1"/>
            </p:cNvSpPr>
            <p:nvPr/>
          </p:nvSpPr>
          <p:spPr bwMode="auto">
            <a:xfrm>
              <a:off x="6411913" y="4131935"/>
              <a:ext cx="304801" cy="317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H</a:t>
              </a:r>
              <a:endParaRPr lang="en-IN" altLang="en-US" sz="1270" b="1">
                <a:solidFill>
                  <a:schemeClr val="tx1"/>
                </a:solidFill>
              </a:endParaRPr>
            </a:p>
          </p:txBody>
        </p:sp>
        <p:cxnSp>
          <p:nvCxnSpPr>
            <p:cNvPr id="10288" name="Straight Connector 149"/>
            <p:cNvCxnSpPr>
              <a:cxnSpLocks noChangeShapeType="1"/>
            </p:cNvCxnSpPr>
            <p:nvPr/>
          </p:nvCxnSpPr>
          <p:spPr bwMode="auto">
            <a:xfrm rot="10800000">
              <a:off x="6716713" y="4282578"/>
              <a:ext cx="3047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0285" name="TextBox 151"/>
          <p:cNvSpPr txBox="1">
            <a:spLocks noChangeArrowheads="1"/>
          </p:cNvSpPr>
          <p:nvPr/>
        </p:nvSpPr>
        <p:spPr bwMode="auto">
          <a:xfrm>
            <a:off x="2792294" y="6689503"/>
            <a:ext cx="4977163" cy="2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a:solidFill>
                  <a:schemeClr val="tx1"/>
                </a:solidFill>
              </a:rPr>
              <a:t>Source: Modified from Biochemistry by A.L.Lehninger, 4</a:t>
            </a:r>
            <a:r>
              <a:rPr lang="en-US" altLang="en-US" sz="1089" baseline="30000">
                <a:solidFill>
                  <a:schemeClr val="tx1"/>
                </a:solidFill>
              </a:rPr>
              <a:t>th</a:t>
            </a:r>
            <a:r>
              <a:rPr lang="en-US" altLang="en-US" sz="1089">
                <a:solidFill>
                  <a:schemeClr val="tx1"/>
                </a:solidFill>
              </a:rPr>
              <a:t> edition (ebook)</a:t>
            </a:r>
            <a:endParaRPr lang="en-IN" altLang="en-US" sz="1089">
              <a:solidFill>
                <a:schemeClr val="tx1"/>
              </a:solidFill>
            </a:endParaRPr>
          </a:p>
        </p:txBody>
      </p:sp>
    </p:spTree>
    <p:extLst>
      <p:ext uri="{BB962C8B-B14F-4D97-AF65-F5344CB8AC3E}">
        <p14:creationId xmlns:p14="http://schemas.microsoft.com/office/powerpoint/2010/main" val="273951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1000" fill="hold"/>
                                        <p:tgtEl>
                                          <p:spTgt spid="83"/>
                                        </p:tgtEl>
                                        <p:attrNameLst>
                                          <p:attrName>ppt_x</p:attrName>
                                        </p:attrNameLst>
                                      </p:cBhvr>
                                      <p:tavLst>
                                        <p:tav tm="0">
                                          <p:val>
                                            <p:strVal val="#ppt_x-.2"/>
                                          </p:val>
                                        </p:tav>
                                        <p:tav tm="100000">
                                          <p:val>
                                            <p:strVal val="#ppt_x"/>
                                          </p:val>
                                        </p:tav>
                                      </p:tavLst>
                                    </p:anim>
                                    <p:anim calcmode="lin" valueType="num">
                                      <p:cBhvr>
                                        <p:cTn id="13"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1000" fill="hold"/>
                                        <p:tgtEl>
                                          <p:spTgt spid="87"/>
                                        </p:tgtEl>
                                        <p:attrNameLst>
                                          <p:attrName>ppt_x</p:attrName>
                                        </p:attrNameLst>
                                      </p:cBhvr>
                                      <p:tavLst>
                                        <p:tav tm="0">
                                          <p:val>
                                            <p:strVal val="#ppt_x-.2"/>
                                          </p:val>
                                        </p:tav>
                                        <p:tav tm="100000">
                                          <p:val>
                                            <p:strVal val="#ppt_x"/>
                                          </p:val>
                                        </p:tav>
                                      </p:tavLst>
                                    </p:anim>
                                    <p:anim calcmode="lin" valueType="num">
                                      <p:cBhvr>
                                        <p:cTn id="18"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p:cTn id="24" dur="1000" fill="hold"/>
                                        <p:tgtEl>
                                          <p:spTgt spid="107"/>
                                        </p:tgtEl>
                                        <p:attrNameLst>
                                          <p:attrName>ppt_x</p:attrName>
                                        </p:attrNameLst>
                                      </p:cBhvr>
                                      <p:tavLst>
                                        <p:tav tm="0">
                                          <p:val>
                                            <p:strVal val="#ppt_x-.2"/>
                                          </p:val>
                                        </p:tav>
                                        <p:tav tm="100000">
                                          <p:val>
                                            <p:strVal val="#ppt_x"/>
                                          </p:val>
                                        </p:tav>
                                      </p:tavLst>
                                    </p:anim>
                                    <p:anim calcmode="lin" valueType="num">
                                      <p:cBhvr>
                                        <p:cTn id="25" dur="1000" fill="hold"/>
                                        <p:tgtEl>
                                          <p:spTgt spid="10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7"/>
                                        </p:tgtEl>
                                      </p:cBhvr>
                                    </p:animEffect>
                                  </p:childTnLst>
                                </p:cTn>
                              </p:par>
                              <p:par>
                                <p:cTn id="27" presetID="29"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1000" fill="hold"/>
                                        <p:tgtEl>
                                          <p:spTgt spid="44"/>
                                        </p:tgtEl>
                                        <p:attrNameLst>
                                          <p:attrName>ppt_x</p:attrName>
                                        </p:attrNameLst>
                                      </p:cBhvr>
                                      <p:tavLst>
                                        <p:tav tm="0">
                                          <p:val>
                                            <p:strVal val="#ppt_x-.2"/>
                                          </p:val>
                                        </p:tav>
                                        <p:tav tm="100000">
                                          <p:val>
                                            <p:strVal val="#ppt_x"/>
                                          </p:val>
                                        </p:tav>
                                      </p:tavLst>
                                    </p:anim>
                                    <p:anim calcmode="lin" valueType="num">
                                      <p:cBhvr>
                                        <p:cTn id="30"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ppt_x</p:attrName>
                                        </p:attrNameLst>
                                      </p:cBhvr>
                                      <p:tavLst>
                                        <p:tav tm="0">
                                          <p:val>
                                            <p:strVal val="#ppt_x-.2"/>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 calcmode="lin" valueType="num">
                                      <p:cBhvr>
                                        <p:cTn id="41" dur="1000" fill="hold"/>
                                        <p:tgtEl>
                                          <p:spTgt spid="211"/>
                                        </p:tgtEl>
                                        <p:attrNameLst>
                                          <p:attrName>ppt_x</p:attrName>
                                        </p:attrNameLst>
                                      </p:cBhvr>
                                      <p:tavLst>
                                        <p:tav tm="0">
                                          <p:val>
                                            <p:strVal val="#ppt_x-.2"/>
                                          </p:val>
                                        </p:tav>
                                        <p:tav tm="100000">
                                          <p:val>
                                            <p:strVal val="#ppt_x"/>
                                          </p:val>
                                        </p:tav>
                                      </p:tavLst>
                                    </p:anim>
                                    <p:anim calcmode="lin" valueType="num">
                                      <p:cBhvr>
                                        <p:cTn id="42" dur="1000" fill="hold"/>
                                        <p:tgtEl>
                                          <p:spTgt spid="21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1"/>
                                        </p:tgtEl>
                                      </p:cBhvr>
                                    </p:animEffect>
                                  </p:childTnLst>
                                </p:cTn>
                              </p:par>
                              <p:par>
                                <p:cTn id="44" presetID="29" presetClass="entr" presetSubtype="0" fill="hold" nodeType="withEffect">
                                  <p:stCondLst>
                                    <p:cond delay="0"/>
                                  </p:stCondLst>
                                  <p:childTnLst>
                                    <p:set>
                                      <p:cBhvr>
                                        <p:cTn id="45" dur="1" fill="hold">
                                          <p:stCondLst>
                                            <p:cond delay="0"/>
                                          </p:stCondLst>
                                        </p:cTn>
                                        <p:tgtEl>
                                          <p:spTgt spid="125"/>
                                        </p:tgtEl>
                                        <p:attrNameLst>
                                          <p:attrName>style.visibility</p:attrName>
                                        </p:attrNameLst>
                                      </p:cBhvr>
                                      <p:to>
                                        <p:strVal val="visible"/>
                                      </p:to>
                                    </p:set>
                                    <p:anim calcmode="lin" valueType="num">
                                      <p:cBhvr>
                                        <p:cTn id="46" dur="1000" fill="hold"/>
                                        <p:tgtEl>
                                          <p:spTgt spid="125"/>
                                        </p:tgtEl>
                                        <p:attrNameLst>
                                          <p:attrName>ppt_x</p:attrName>
                                        </p:attrNameLst>
                                      </p:cBhvr>
                                      <p:tavLst>
                                        <p:tav tm="0">
                                          <p:val>
                                            <p:strVal val="#ppt_x-.2"/>
                                          </p:val>
                                        </p:tav>
                                        <p:tav tm="100000">
                                          <p:val>
                                            <p:strVal val="#ppt_x"/>
                                          </p:val>
                                        </p:tav>
                                      </p:tavLst>
                                    </p:anim>
                                    <p:anim calcmode="lin" valueType="num">
                                      <p:cBhvr>
                                        <p:cTn id="47" dur="1000" fill="hold"/>
                                        <p:tgtEl>
                                          <p:spTgt spid="12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25"/>
                                        </p:tgtEl>
                                      </p:cBhvr>
                                    </p:animEffect>
                                  </p:childTnLst>
                                </p:cTn>
                              </p:par>
                              <p:par>
                                <p:cTn id="49" presetID="29"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ppt_x</p:attrName>
                                        </p:attrNameLst>
                                      </p:cBhvr>
                                      <p:tavLst>
                                        <p:tav tm="0">
                                          <p:val>
                                            <p:strVal val="#ppt_x-.2"/>
                                          </p:val>
                                        </p:tav>
                                        <p:tav tm="100000">
                                          <p:val>
                                            <p:strVal val="#ppt_x"/>
                                          </p:val>
                                        </p:tav>
                                      </p:tavLst>
                                    </p:anim>
                                    <p:anim calcmode="lin" valueType="num">
                                      <p:cBhvr>
                                        <p:cTn id="5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
                                        </p:tgtEl>
                                      </p:cBhvr>
                                    </p:animEffect>
                                  </p:childTnLst>
                                </p:cTn>
                              </p:par>
                            </p:childTnLst>
                          </p:cTn>
                        </p:par>
                        <p:par>
                          <p:cTn id="54" fill="hold" nodeType="afterGroup">
                            <p:stCondLst>
                              <p:cond delay="1000"/>
                            </p:stCondLst>
                            <p:childTnLst>
                              <p:par>
                                <p:cTn id="55" presetID="3" presetClass="entr" presetSubtype="10" fill="hold"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blinds(horizontal)">
                                      <p:cBhvr>
                                        <p:cTn id="57" dur="500"/>
                                        <p:tgtEl>
                                          <p:spTgt spid="17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80"/>
                                        </p:tgtEl>
                                        <p:attrNameLst>
                                          <p:attrName>style.visibility</p:attrName>
                                        </p:attrNameLst>
                                      </p:cBhvr>
                                      <p:to>
                                        <p:strVal val="visible"/>
                                      </p:to>
                                    </p:set>
                                    <p:animEffect transition="in" filter="blinds(horizontal)">
                                      <p:cBhvr>
                                        <p:cTn id="60" dur="500"/>
                                        <p:tgtEl>
                                          <p:spTgt spid="1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ppt_x</p:attrName>
                                        </p:attrNameLst>
                                      </p:cBhvr>
                                      <p:tavLst>
                                        <p:tav tm="0">
                                          <p:val>
                                            <p:strVal val="#ppt_x-.2"/>
                                          </p:val>
                                        </p:tav>
                                        <p:tav tm="100000">
                                          <p:val>
                                            <p:strVal val="#ppt_x"/>
                                          </p:val>
                                        </p:tav>
                                      </p:tavLst>
                                    </p:anim>
                                    <p:anim calcmode="lin" valueType="num">
                                      <p:cBhvr>
                                        <p:cTn id="6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2"/>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ppt_x</p:attrName>
                                        </p:attrNameLst>
                                      </p:cBhvr>
                                      <p:tavLst>
                                        <p:tav tm="0">
                                          <p:val>
                                            <p:strVal val="#ppt_x-.2"/>
                                          </p:val>
                                        </p:tav>
                                        <p:tav tm="100000">
                                          <p:val>
                                            <p:strVal val="#ppt_x"/>
                                          </p:val>
                                        </p:tav>
                                      </p:tavLst>
                                    </p:anim>
                                    <p:anim calcmode="lin" valueType="num">
                                      <p:cBhvr>
                                        <p:cTn id="7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6"/>
                                        </p:tgtEl>
                                      </p:cBhvr>
                                    </p:animEffect>
                                  </p:childTnLst>
                                </p:cTn>
                              </p:par>
                              <p:par>
                                <p:cTn id="73" presetID="29"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anim calcmode="lin" valueType="num">
                                      <p:cBhvr>
                                        <p:cTn id="75" dur="1000" fill="hold"/>
                                        <p:tgtEl>
                                          <p:spTgt spid="89"/>
                                        </p:tgtEl>
                                        <p:attrNameLst>
                                          <p:attrName>ppt_x</p:attrName>
                                        </p:attrNameLst>
                                      </p:cBhvr>
                                      <p:tavLst>
                                        <p:tav tm="0">
                                          <p:val>
                                            <p:strVal val="#ppt_x-.2"/>
                                          </p:val>
                                        </p:tav>
                                        <p:tav tm="100000">
                                          <p:val>
                                            <p:strVal val="#ppt_x"/>
                                          </p:val>
                                        </p:tav>
                                      </p:tavLst>
                                    </p:anim>
                                    <p:anim calcmode="lin" valueType="num">
                                      <p:cBhvr>
                                        <p:cTn id="76" dur="10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77" dur="1000"/>
                                        <p:tgtEl>
                                          <p:spTgt spid="8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62"/>
                                        </p:tgtEl>
                                        <p:attrNameLst>
                                          <p:attrName>style.visibility</p:attrName>
                                        </p:attrNameLst>
                                      </p:cBhvr>
                                      <p:to>
                                        <p:strVal val="visible"/>
                                      </p:to>
                                    </p:set>
                                    <p:anim calcmode="lin" valueType="num">
                                      <p:cBhvr>
                                        <p:cTn id="82" dur="1000" fill="hold"/>
                                        <p:tgtEl>
                                          <p:spTgt spid="162"/>
                                        </p:tgtEl>
                                        <p:attrNameLst>
                                          <p:attrName>ppt_x</p:attrName>
                                        </p:attrNameLst>
                                      </p:cBhvr>
                                      <p:tavLst>
                                        <p:tav tm="0">
                                          <p:val>
                                            <p:strVal val="#ppt_x-.2"/>
                                          </p:val>
                                        </p:tav>
                                        <p:tav tm="100000">
                                          <p:val>
                                            <p:strVal val="#ppt_x"/>
                                          </p:val>
                                        </p:tav>
                                      </p:tavLst>
                                    </p:anim>
                                    <p:anim calcmode="lin" valueType="num">
                                      <p:cBhvr>
                                        <p:cTn id="83" dur="1000" fill="hold"/>
                                        <p:tgtEl>
                                          <p:spTgt spid="162"/>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62"/>
                                        </p:tgtEl>
                                      </p:cBhvr>
                                    </p:animEffect>
                                  </p:childTnLst>
                                </p:cTn>
                              </p:par>
                              <p:par>
                                <p:cTn id="85" presetID="29" presetClass="entr" presetSubtype="0" fill="hold" nodeType="withEffect">
                                  <p:stCondLst>
                                    <p:cond delay="0"/>
                                  </p:stCondLst>
                                  <p:childTnLst>
                                    <p:set>
                                      <p:cBhvr>
                                        <p:cTn id="86" dur="1" fill="hold">
                                          <p:stCondLst>
                                            <p:cond delay="0"/>
                                          </p:stCondLst>
                                        </p:cTn>
                                        <p:tgtEl>
                                          <p:spTgt spid="161"/>
                                        </p:tgtEl>
                                        <p:attrNameLst>
                                          <p:attrName>style.visibility</p:attrName>
                                        </p:attrNameLst>
                                      </p:cBhvr>
                                      <p:to>
                                        <p:strVal val="visible"/>
                                      </p:to>
                                    </p:set>
                                    <p:anim calcmode="lin" valueType="num">
                                      <p:cBhvr>
                                        <p:cTn id="87" dur="1000" fill="hold"/>
                                        <p:tgtEl>
                                          <p:spTgt spid="161"/>
                                        </p:tgtEl>
                                        <p:attrNameLst>
                                          <p:attrName>ppt_x</p:attrName>
                                        </p:attrNameLst>
                                      </p:cBhvr>
                                      <p:tavLst>
                                        <p:tav tm="0">
                                          <p:val>
                                            <p:strVal val="#ppt_x-.2"/>
                                          </p:val>
                                        </p:tav>
                                        <p:tav tm="100000">
                                          <p:val>
                                            <p:strVal val="#ppt_x"/>
                                          </p:val>
                                        </p:tav>
                                      </p:tavLst>
                                    </p:anim>
                                    <p:anim calcmode="lin" valueType="num">
                                      <p:cBhvr>
                                        <p:cTn id="88" dur="1000" fill="hold"/>
                                        <p:tgtEl>
                                          <p:spTgt spid="161"/>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6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1000" fill="hold"/>
                                        <p:tgtEl>
                                          <p:spTgt spid="16"/>
                                        </p:tgtEl>
                                        <p:attrNameLst>
                                          <p:attrName>ppt_x</p:attrName>
                                        </p:attrNameLst>
                                      </p:cBhvr>
                                      <p:tavLst>
                                        <p:tav tm="0">
                                          <p:val>
                                            <p:strVal val="#ppt_x-.2"/>
                                          </p:val>
                                        </p:tav>
                                        <p:tav tm="100000">
                                          <p:val>
                                            <p:strVal val="#ppt_x"/>
                                          </p:val>
                                        </p:tav>
                                      </p:tavLst>
                                    </p:anim>
                                    <p:anim calcmode="lin" valueType="num">
                                      <p:cBhvr>
                                        <p:cTn id="9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6"/>
                                        </p:tgtEl>
                                      </p:cBhvr>
                                    </p:animEffect>
                                  </p:childTnLst>
                                </p:cTn>
                              </p:par>
                              <p:par>
                                <p:cTn id="97" presetID="29" presetClass="entr" presetSubtype="0" fill="hold" nodeType="withEffect">
                                  <p:stCondLst>
                                    <p:cond delay="0"/>
                                  </p:stCondLst>
                                  <p:childTnLst>
                                    <p:set>
                                      <p:cBhvr>
                                        <p:cTn id="98" dur="1" fill="hold">
                                          <p:stCondLst>
                                            <p:cond delay="0"/>
                                          </p:stCondLst>
                                        </p:cTn>
                                        <p:tgtEl>
                                          <p:spTgt spid="210"/>
                                        </p:tgtEl>
                                        <p:attrNameLst>
                                          <p:attrName>style.visibility</p:attrName>
                                        </p:attrNameLst>
                                      </p:cBhvr>
                                      <p:to>
                                        <p:strVal val="visible"/>
                                      </p:to>
                                    </p:set>
                                    <p:anim calcmode="lin" valueType="num">
                                      <p:cBhvr>
                                        <p:cTn id="99" dur="1000" fill="hold"/>
                                        <p:tgtEl>
                                          <p:spTgt spid="210"/>
                                        </p:tgtEl>
                                        <p:attrNameLst>
                                          <p:attrName>ppt_x</p:attrName>
                                        </p:attrNameLst>
                                      </p:cBhvr>
                                      <p:tavLst>
                                        <p:tav tm="0">
                                          <p:val>
                                            <p:strVal val="#ppt_x-.2"/>
                                          </p:val>
                                        </p:tav>
                                        <p:tav tm="100000">
                                          <p:val>
                                            <p:strVal val="#ppt_x"/>
                                          </p:val>
                                        </p:tav>
                                      </p:tavLst>
                                    </p:anim>
                                    <p:anim calcmode="lin" valueType="num">
                                      <p:cBhvr>
                                        <p:cTn id="100" dur="1000" fill="hold"/>
                                        <p:tgtEl>
                                          <p:spTgt spid="210"/>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10"/>
                                        </p:tgtEl>
                                      </p:cBhvr>
                                    </p:animEffect>
                                  </p:childTnLst>
                                </p:cTn>
                              </p:par>
                              <p:par>
                                <p:cTn id="102" presetID="29"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p:cTn id="104" dur="1000" fill="hold"/>
                                        <p:tgtEl>
                                          <p:spTgt spid="3"/>
                                        </p:tgtEl>
                                        <p:attrNameLst>
                                          <p:attrName>ppt_x</p:attrName>
                                        </p:attrNameLst>
                                      </p:cBhvr>
                                      <p:tavLst>
                                        <p:tav tm="0">
                                          <p:val>
                                            <p:strVal val="#ppt_x-.2"/>
                                          </p:val>
                                        </p:tav>
                                        <p:tav tm="100000">
                                          <p:val>
                                            <p:strVal val="#ppt_x"/>
                                          </p:val>
                                        </p:tav>
                                      </p:tavLst>
                                    </p:anim>
                                    <p:anim calcmode="lin" valueType="num">
                                      <p:cBhvr>
                                        <p:cTn id="10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
                                        </p:tgtEl>
                                      </p:cBhvr>
                                    </p:animEffect>
                                  </p:childTnLst>
                                </p:cTn>
                              </p:par>
                              <p:par>
                                <p:cTn id="107" presetID="29" presetClass="entr" presetSubtype="0" fill="hold" grpId="0" nodeType="withEffect">
                                  <p:stCondLst>
                                    <p:cond delay="0"/>
                                  </p:stCondLst>
                                  <p:childTnLst>
                                    <p:set>
                                      <p:cBhvr>
                                        <p:cTn id="108" dur="1" fill="hold">
                                          <p:stCondLst>
                                            <p:cond delay="0"/>
                                          </p:stCondLst>
                                        </p:cTn>
                                        <p:tgtEl>
                                          <p:spTgt spid="213"/>
                                        </p:tgtEl>
                                        <p:attrNameLst>
                                          <p:attrName>style.visibility</p:attrName>
                                        </p:attrNameLst>
                                      </p:cBhvr>
                                      <p:to>
                                        <p:strVal val="visible"/>
                                      </p:to>
                                    </p:set>
                                    <p:anim calcmode="lin" valueType="num">
                                      <p:cBhvr>
                                        <p:cTn id="109" dur="1000" fill="hold"/>
                                        <p:tgtEl>
                                          <p:spTgt spid="213"/>
                                        </p:tgtEl>
                                        <p:attrNameLst>
                                          <p:attrName>ppt_x</p:attrName>
                                        </p:attrNameLst>
                                      </p:cBhvr>
                                      <p:tavLst>
                                        <p:tav tm="0">
                                          <p:val>
                                            <p:strVal val="#ppt_x-.2"/>
                                          </p:val>
                                        </p:tav>
                                        <p:tav tm="100000">
                                          <p:val>
                                            <p:strVal val="#ppt_x"/>
                                          </p:val>
                                        </p:tav>
                                      </p:tavLst>
                                    </p:anim>
                                    <p:anim calcmode="lin" valueType="num">
                                      <p:cBhvr>
                                        <p:cTn id="110" dur="1000" fill="hold"/>
                                        <p:tgtEl>
                                          <p:spTgt spid="213"/>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3" grpId="0"/>
      <p:bldP spid="107" grpId="0"/>
      <p:bldP spid="87" grpId="0"/>
      <p:bldP spid="89" grpId="0"/>
      <p:bldP spid="162" grpId="0"/>
      <p:bldP spid="180" grpId="0"/>
      <p:bldP spid="211" grpId="0"/>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8846" y="461913"/>
            <a:ext cx="6255472" cy="904974"/>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1"/>
          <p:cNvSpPr>
            <a:spLocks noGrp="1" noChangeArrowheads="1"/>
          </p:cNvSpPr>
          <p:nvPr>
            <p:ph type="title"/>
          </p:nvPr>
        </p:nvSpPr>
        <p:spPr>
          <a:xfrm>
            <a:off x="2718846" y="351398"/>
            <a:ext cx="7179154" cy="1142040"/>
          </a:xfrm>
        </p:spPr>
        <p:txBody>
          <a:bodyPr/>
          <a:lstStyle/>
          <a:p>
            <a:pPr eaLnBrk="1">
              <a:lnSpc>
                <a:spcPct val="81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600" dirty="0" smtClean="0">
                <a:effectLst>
                  <a:outerShdw blurRad="38100" dist="38100" dir="2700000" algn="tl">
                    <a:srgbClr val="000000">
                      <a:alpha val="43137"/>
                    </a:srgbClr>
                  </a:outerShdw>
                </a:effectLst>
                <a:latin typeface="Calibri" panose="020F0502020204030204" pitchFamily="34" charset="0"/>
              </a:rPr>
              <a:t>Definitions of the components:</a:t>
            </a:r>
            <a:br>
              <a:rPr lang="en-GB" altLang="en-US" sz="3600" dirty="0" smtClean="0">
                <a:effectLst>
                  <a:outerShdw blurRad="38100" dist="38100" dir="2700000" algn="tl">
                    <a:srgbClr val="000000">
                      <a:alpha val="43137"/>
                    </a:srgbClr>
                  </a:outerShdw>
                </a:effectLst>
                <a:latin typeface="Calibri" panose="020F0502020204030204" pitchFamily="34" charset="0"/>
              </a:rPr>
            </a:br>
            <a:r>
              <a:rPr lang="en-GB" altLang="en-US" sz="2800" dirty="0" smtClean="0">
                <a:effectLst>
                  <a:outerShdw blurRad="38100" dist="38100" dir="2700000" algn="tl">
                    <a:srgbClr val="000000">
                      <a:alpha val="43137"/>
                    </a:srgbClr>
                  </a:outerShdw>
                </a:effectLst>
                <a:latin typeface="Calibri" panose="020F0502020204030204" pitchFamily="34" charset="0"/>
              </a:rPr>
              <a:t>Gel-based </a:t>
            </a:r>
            <a:r>
              <a:rPr lang="en-GB" altLang="en-US" sz="2800" dirty="0">
                <a:effectLst>
                  <a:outerShdw blurRad="38100" dist="38100" dir="2700000" algn="tl">
                    <a:srgbClr val="000000">
                      <a:alpha val="43137"/>
                    </a:srgbClr>
                  </a:outerShdw>
                </a:effectLst>
                <a:latin typeface="Calibri" panose="020F0502020204030204" pitchFamily="34" charset="0"/>
              </a:rPr>
              <a:t>detection techniques for PTMs</a:t>
            </a:r>
          </a:p>
        </p:txBody>
      </p:sp>
      <p:sp>
        <p:nvSpPr>
          <p:cNvPr id="12291" name="Line 2"/>
          <p:cNvSpPr>
            <a:spLocks noChangeShapeType="1"/>
          </p:cNvSpPr>
          <p:nvPr/>
        </p:nvSpPr>
        <p:spPr bwMode="auto">
          <a:xfrm>
            <a:off x="2112543" y="819447"/>
            <a:ext cx="1440" cy="5766365"/>
          </a:xfrm>
          <a:prstGeom prst="line">
            <a:avLst/>
          </a:prstGeom>
          <a:noFill/>
          <a:ln w="72000">
            <a:solidFill>
              <a:srgbClr val="004A4A"/>
            </a:solidFill>
            <a:miter lim="800000"/>
            <a:headEnd/>
            <a:tailEnd/>
          </a:ln>
          <a:extLst>
            <a:ext uri="{909E8E84-426E-40DD-AFC4-6F175D3DCCD1}">
              <a14:hiddenFill xmlns:a14="http://schemas.microsoft.com/office/drawing/2010/main">
                <a:noFill/>
              </a14:hiddenFill>
            </a:ext>
          </a:extLst>
        </p:spPr>
        <p:txBody>
          <a:bodyPr/>
          <a:lstStyle/>
          <a:p>
            <a:endParaRPr lang="en-US" sz="1633"/>
          </a:p>
        </p:txBody>
      </p:sp>
      <p:sp>
        <p:nvSpPr>
          <p:cNvPr id="12297" name="Text Box 8"/>
          <p:cNvSpPr txBox="1">
            <a:spLocks noChangeArrowheads="1"/>
          </p:cNvSpPr>
          <p:nvPr/>
        </p:nvSpPr>
        <p:spPr bwMode="auto">
          <a:xfrm>
            <a:off x="2570511" y="1448793"/>
            <a:ext cx="7880507" cy="529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9pPr>
          </a:lstStyle>
          <a:p>
            <a:pPr algn="just" eaLnBrk="1">
              <a:buClr>
                <a:srgbClr val="000000"/>
              </a:buClr>
              <a:buSzPct val="45000"/>
              <a:buFont typeface="Wingdings" panose="05000000000000000000" pitchFamily="2" charset="2"/>
              <a:buNone/>
            </a:pPr>
            <a:r>
              <a:rPr lang="en-US" altLang="en-US" sz="1452" dirty="0">
                <a:solidFill>
                  <a:srgbClr val="C00000"/>
                </a:solidFill>
              </a:rPr>
              <a:t>1.</a:t>
            </a:r>
            <a:r>
              <a:rPr lang="en-US" altLang="en-US" sz="1452" b="1" dirty="0">
                <a:solidFill>
                  <a:srgbClr val="C00000"/>
                </a:solidFill>
              </a:rPr>
              <a:t> Pro-Q-diamond</a:t>
            </a:r>
            <a:r>
              <a:rPr lang="en-US" altLang="en-US" sz="1452" b="1" dirty="0">
                <a:solidFill>
                  <a:schemeClr val="tx1"/>
                </a:solidFill>
              </a:rPr>
              <a:t>: </a:t>
            </a:r>
            <a:r>
              <a:rPr lang="en-GB" altLang="en-US" sz="1452" dirty="0">
                <a:solidFill>
                  <a:srgbClr val="000000"/>
                </a:solidFill>
              </a:rPr>
              <a:t>This fluorescent dye </a:t>
            </a:r>
            <a:r>
              <a:rPr lang="en-GB" altLang="en-US" sz="1452" dirty="0" smtClean="0">
                <a:solidFill>
                  <a:srgbClr val="000000"/>
                </a:solidFill>
              </a:rPr>
              <a:t>detects modified </a:t>
            </a:r>
            <a:r>
              <a:rPr lang="en-GB" altLang="en-US" sz="1452" dirty="0">
                <a:solidFill>
                  <a:srgbClr val="000000"/>
                </a:solidFill>
              </a:rPr>
              <a:t>proteins that have been phosphorylated at </a:t>
            </a:r>
            <a:r>
              <a:rPr lang="en-GB" altLang="en-US" sz="1452" dirty="0" smtClean="0">
                <a:solidFill>
                  <a:srgbClr val="000000"/>
                </a:solidFill>
              </a:rPr>
              <a:t>serine</a:t>
            </a:r>
            <a:r>
              <a:rPr lang="en-GB" altLang="en-US" sz="1452" dirty="0">
                <a:solidFill>
                  <a:srgbClr val="000000"/>
                </a:solidFill>
              </a:rPr>
              <a:t>, threonine or tyrosine residues. They are </a:t>
            </a:r>
            <a:r>
              <a:rPr lang="en-GB" altLang="en-US" sz="1452" dirty="0" smtClean="0">
                <a:solidFill>
                  <a:srgbClr val="000000"/>
                </a:solidFill>
              </a:rPr>
              <a:t>used with </a:t>
            </a:r>
            <a:r>
              <a:rPr lang="en-GB" altLang="en-US" sz="1452" dirty="0">
                <a:solidFill>
                  <a:srgbClr val="000000"/>
                </a:solidFill>
              </a:rPr>
              <a:t>electrophoretic techniques </a:t>
            </a:r>
            <a:r>
              <a:rPr lang="en-GB" altLang="en-US" sz="1452" dirty="0" smtClean="0">
                <a:solidFill>
                  <a:srgbClr val="000000"/>
                </a:solidFill>
              </a:rPr>
              <a:t>and </a:t>
            </a:r>
            <a:r>
              <a:rPr lang="en-GB" altLang="en-US" sz="1452" dirty="0">
                <a:solidFill>
                  <a:srgbClr val="000000"/>
                </a:solidFill>
              </a:rPr>
              <a:t>offer sensitivity down to few ng levels, depending upon the format in which they are used. This dye can also be combined with other staining procedures thereby allowing more than one detection protocol on a single gel.</a:t>
            </a: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a:solidFill>
                  <a:schemeClr val="tx1"/>
                </a:solidFill>
              </a:rPr>
              <a:t>a) Gel staining: </a:t>
            </a:r>
            <a:r>
              <a:rPr lang="en-US" altLang="en-US" sz="1452" dirty="0">
                <a:solidFill>
                  <a:schemeClr val="tx1"/>
                </a:solidFill>
              </a:rPr>
              <a:t>The process by which the protein bands on an electrophoresis gel are stained by suitable dyes for visualization.</a:t>
            </a: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a:solidFill>
                  <a:schemeClr val="tx1"/>
                </a:solidFill>
              </a:rPr>
              <a:t>b) Gel scanning: </a:t>
            </a:r>
            <a:r>
              <a:rPr lang="en-US" altLang="en-US" sz="1452" dirty="0">
                <a:solidFill>
                  <a:schemeClr val="tx1"/>
                </a:solidFill>
              </a:rPr>
              <a:t>The visualization of the stained protein bands on an electrophoresis gel by exciting it at a suitable maximum wavelength such that the dye absorbs the light and emits its own characteristic light at another emission wavelength.</a:t>
            </a:r>
            <a:endParaRPr lang="en-US" altLang="en-US" sz="1452" b="1" dirty="0">
              <a:solidFill>
                <a:schemeClr val="tx1"/>
              </a:solidFill>
            </a:endParaRP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dirty="0">
                <a:solidFill>
                  <a:srgbClr val="C00000"/>
                </a:solidFill>
              </a:rPr>
              <a:t>2</a:t>
            </a:r>
            <a:r>
              <a:rPr lang="en-US" altLang="en-US" sz="1452" b="1" dirty="0">
                <a:solidFill>
                  <a:srgbClr val="C00000"/>
                </a:solidFill>
              </a:rPr>
              <a:t>. </a:t>
            </a:r>
            <a:r>
              <a:rPr lang="en-US" altLang="en-US" sz="1452" b="1" dirty="0" err="1">
                <a:solidFill>
                  <a:srgbClr val="C00000"/>
                </a:solidFill>
              </a:rPr>
              <a:t>Immunoblotting</a:t>
            </a:r>
            <a:r>
              <a:rPr lang="en-US" altLang="en-US" sz="1452" b="1" dirty="0">
                <a:solidFill>
                  <a:schemeClr val="tx1"/>
                </a:solidFill>
              </a:rPr>
              <a:t>: </a:t>
            </a:r>
            <a:r>
              <a:rPr lang="en-US" altLang="en-US" sz="1452" dirty="0">
                <a:solidFill>
                  <a:schemeClr val="tx1"/>
                </a:solidFill>
              </a:rPr>
              <a:t>This process, also known as Western blotting, is a commonly used analytical technique for detection of specific proteins in a given mixture by means of specific antibodies to the given target protein. </a:t>
            </a: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a:solidFill>
                  <a:schemeClr val="tx1"/>
                </a:solidFill>
              </a:rPr>
              <a:t>a) Electrophoresis: </a:t>
            </a:r>
            <a:r>
              <a:rPr lang="en-GB" altLang="en-US" sz="1452" dirty="0">
                <a:solidFill>
                  <a:srgbClr val="000000"/>
                </a:solidFill>
              </a:rPr>
              <a:t>Electrophoresis is a gel-based analytical technique that is used for separation and visualization of biomolecules like DNA, RNA and proteins based on their fragment lengths or charge-to-mass ratios using an electric field. </a:t>
            </a:r>
            <a:r>
              <a:rPr lang="en-US" altLang="en-US" sz="1452" dirty="0">
                <a:solidFill>
                  <a:schemeClr val="tx1"/>
                </a:solidFill>
              </a:rPr>
              <a:t>The protein mixture is first separated by means of a suitable electrophoresis technique such as SDS-PAGE or Two-dimensional Electrophoresis. </a:t>
            </a:r>
          </a:p>
        </p:txBody>
      </p:sp>
    </p:spTree>
    <p:extLst>
      <p:ext uri="{BB962C8B-B14F-4D97-AF65-F5344CB8AC3E}">
        <p14:creationId xmlns:p14="http://schemas.microsoft.com/office/powerpoint/2010/main" val="3393239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70511" y="565608"/>
            <a:ext cx="5951320" cy="883185"/>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1"/>
          <p:cNvSpPr>
            <a:spLocks noGrp="1" noChangeArrowheads="1"/>
          </p:cNvSpPr>
          <p:nvPr>
            <p:ph type="title"/>
          </p:nvPr>
        </p:nvSpPr>
        <p:spPr>
          <a:xfrm>
            <a:off x="2718846" y="420525"/>
            <a:ext cx="7179154" cy="1142040"/>
          </a:xfrm>
        </p:spPr>
        <p:txBody>
          <a:bodyPr/>
          <a:lstStyle/>
          <a:p>
            <a:pPr eaLnBrk="1">
              <a:lnSpc>
                <a:spcPct val="81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smtClean="0">
                <a:effectLst>
                  <a:outerShdw blurRad="38100" dist="38100" dir="2700000" algn="tl">
                    <a:srgbClr val="000000">
                      <a:alpha val="43137"/>
                    </a:srgbClr>
                  </a:outerShdw>
                </a:effectLst>
                <a:latin typeface="Calibri" panose="020F0502020204030204" pitchFamily="34" charset="0"/>
              </a:rPr>
              <a:t>Definitions of the components:</a:t>
            </a:r>
            <a:br>
              <a:rPr lang="en-GB" altLang="en-US" dirty="0" smtClean="0">
                <a:effectLst>
                  <a:outerShdw blurRad="38100" dist="38100" dir="2700000" algn="tl">
                    <a:srgbClr val="000000">
                      <a:alpha val="43137"/>
                    </a:srgbClr>
                  </a:outerShdw>
                </a:effectLst>
                <a:latin typeface="Calibri" panose="020F0502020204030204" pitchFamily="34" charset="0"/>
              </a:rPr>
            </a:br>
            <a:r>
              <a:rPr lang="en-GB" altLang="en-US" sz="2540" dirty="0" smtClean="0">
                <a:effectLst>
                  <a:outerShdw blurRad="38100" dist="38100" dir="2700000" algn="tl">
                    <a:srgbClr val="000000">
                      <a:alpha val="43137"/>
                    </a:srgbClr>
                  </a:outerShdw>
                </a:effectLst>
                <a:latin typeface="Calibri" panose="020F0502020204030204" pitchFamily="34" charset="0"/>
              </a:rPr>
              <a:t>Gel-based </a:t>
            </a:r>
            <a:r>
              <a:rPr lang="en-GB" altLang="en-US" sz="2540" dirty="0">
                <a:effectLst>
                  <a:outerShdw blurRad="38100" dist="38100" dir="2700000" algn="tl">
                    <a:srgbClr val="000000">
                      <a:alpha val="43137"/>
                    </a:srgbClr>
                  </a:outerShdw>
                </a:effectLst>
                <a:latin typeface="Calibri" panose="020F0502020204030204" pitchFamily="34" charset="0"/>
              </a:rPr>
              <a:t>detection techniques for PTMs</a:t>
            </a:r>
          </a:p>
        </p:txBody>
      </p:sp>
      <p:sp>
        <p:nvSpPr>
          <p:cNvPr id="13321" name="Text Box 8"/>
          <p:cNvSpPr txBox="1">
            <a:spLocks noChangeArrowheads="1"/>
          </p:cNvSpPr>
          <p:nvPr/>
        </p:nvSpPr>
        <p:spPr bwMode="auto">
          <a:xfrm>
            <a:off x="2570511" y="1448793"/>
            <a:ext cx="7880507" cy="529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9pPr>
          </a:lstStyle>
          <a:p>
            <a:pPr algn="just" eaLnBrk="1">
              <a:buClr>
                <a:srgbClr val="000000"/>
              </a:buClr>
              <a:buSzPct val="45000"/>
              <a:buFont typeface="Wingdings" panose="05000000000000000000" pitchFamily="2" charset="2"/>
              <a:buNone/>
            </a:pPr>
            <a:endParaRPr lang="en-US" altLang="en-US" sz="1452" b="1">
              <a:solidFill>
                <a:schemeClr val="tx1"/>
              </a:solidFill>
            </a:endParaRPr>
          </a:p>
          <a:p>
            <a:pPr algn="just" eaLnBrk="1">
              <a:buClr>
                <a:srgbClr val="000000"/>
              </a:buClr>
              <a:buSzPct val="45000"/>
              <a:buFont typeface="Wingdings" panose="05000000000000000000" pitchFamily="2" charset="2"/>
              <a:buNone/>
            </a:pPr>
            <a:r>
              <a:rPr lang="en-US" altLang="en-US" sz="1452" b="1">
                <a:solidFill>
                  <a:schemeClr val="tx1"/>
                </a:solidFill>
              </a:rPr>
              <a:t>b) Blotting: </a:t>
            </a:r>
            <a:r>
              <a:rPr lang="en-GB" altLang="en-US" sz="1452">
                <a:solidFill>
                  <a:srgbClr val="000000"/>
                </a:solidFill>
              </a:rPr>
              <a:t>The process by which the proteins separated on the electrophoresis gel are transferred on to another surface such as nitrocellulose by placing them in contact with each other.</a:t>
            </a:r>
          </a:p>
          <a:p>
            <a:pPr algn="just" eaLnBrk="1">
              <a:buClr>
                <a:srgbClr val="000000"/>
              </a:buClr>
              <a:buSzPct val="45000"/>
              <a:buFont typeface="Wingdings" panose="05000000000000000000" pitchFamily="2" charset="2"/>
              <a:buNone/>
            </a:pPr>
            <a:endParaRPr lang="en-US" altLang="en-US" sz="1452" b="1">
              <a:solidFill>
                <a:schemeClr val="tx1"/>
              </a:solidFill>
            </a:endParaRPr>
          </a:p>
          <a:p>
            <a:pPr algn="just" eaLnBrk="1">
              <a:buClr>
                <a:srgbClr val="000000"/>
              </a:buClr>
              <a:buSzPct val="45000"/>
              <a:buFont typeface="Wingdings" panose="05000000000000000000" pitchFamily="2" charset="2"/>
              <a:buNone/>
            </a:pPr>
            <a:r>
              <a:rPr lang="en-US" altLang="en-US" sz="1452" b="1">
                <a:solidFill>
                  <a:schemeClr val="tx1"/>
                </a:solidFill>
              </a:rPr>
              <a:t>c) Nitrocellulose sheet: </a:t>
            </a:r>
            <a:r>
              <a:rPr lang="en-GB" altLang="en-US" sz="1452">
                <a:solidFill>
                  <a:srgbClr val="000000"/>
                </a:solidFill>
              </a:rPr>
              <a:t>A membrane or sheet made of nitrocellulose onto which the protein bands separated by electrophoresis are transferred for further probing and analysis. </a:t>
            </a:r>
          </a:p>
          <a:p>
            <a:pPr algn="just" eaLnBrk="1">
              <a:buClr>
                <a:srgbClr val="000000"/>
              </a:buClr>
              <a:buSzPct val="45000"/>
              <a:buFont typeface="Wingdings" panose="05000000000000000000" pitchFamily="2" charset="2"/>
              <a:buNone/>
            </a:pPr>
            <a:endParaRPr lang="en-US" altLang="en-US" sz="1452" b="1">
              <a:solidFill>
                <a:schemeClr val="tx1"/>
              </a:solidFill>
            </a:endParaRPr>
          </a:p>
          <a:p>
            <a:pPr algn="just" eaLnBrk="1">
              <a:buClr>
                <a:srgbClr val="000000"/>
              </a:buClr>
              <a:buSzPct val="45000"/>
              <a:buFont typeface="Wingdings" panose="05000000000000000000" pitchFamily="2" charset="2"/>
              <a:buNone/>
            </a:pPr>
            <a:r>
              <a:rPr lang="en-US" altLang="en-US" sz="1452" b="1">
                <a:solidFill>
                  <a:schemeClr val="tx1"/>
                </a:solidFill>
              </a:rPr>
              <a:t>d) Specific probe antibodies: </a:t>
            </a:r>
            <a:r>
              <a:rPr lang="en-US" altLang="en-US" sz="1452">
                <a:solidFill>
                  <a:schemeClr val="tx1"/>
                </a:solidFill>
              </a:rPr>
              <a:t>Antibodies that are specific to a particular protein modification can be used as probes to detect those proteins containing that particular PTM. Protein phosphorylation is commonly detected using anti-phosphoserine, phosphothreonine or phosphotyrosine antibodies. Recently, specific motif antibodies have also been developed which detect a particular sequence of motif of the protein that contains a PTM.</a:t>
            </a:r>
          </a:p>
          <a:p>
            <a:pPr algn="just" eaLnBrk="1">
              <a:buClr>
                <a:srgbClr val="000000"/>
              </a:buClr>
              <a:buSzPct val="45000"/>
              <a:buFont typeface="Wingdings" panose="05000000000000000000" pitchFamily="2" charset="2"/>
              <a:buNone/>
            </a:pPr>
            <a:endParaRPr lang="en-US" altLang="en-US" sz="1452" b="1">
              <a:solidFill>
                <a:schemeClr val="tx1"/>
              </a:solidFill>
            </a:endParaRPr>
          </a:p>
          <a:p>
            <a:pPr algn="just" eaLnBrk="1">
              <a:buClr>
                <a:srgbClr val="000000"/>
              </a:buClr>
              <a:buSzPct val="45000"/>
              <a:buFont typeface="Wingdings" panose="05000000000000000000" pitchFamily="2" charset="2"/>
              <a:buNone/>
            </a:pPr>
            <a:r>
              <a:rPr lang="en-US" altLang="en-US" sz="1452" b="1">
                <a:solidFill>
                  <a:schemeClr val="tx1"/>
                </a:solidFill>
              </a:rPr>
              <a:t>e) Labeled secondary Abs: </a:t>
            </a:r>
            <a:r>
              <a:rPr lang="en-US" altLang="en-US" sz="1452">
                <a:solidFill>
                  <a:schemeClr val="tx1"/>
                </a:solidFill>
              </a:rPr>
              <a:t>Antibodies labeled with a suitable fluorescent dye molecule are used to detect the interaction between the modified protein and its antibody by binding to another domain of the probe antibody.</a:t>
            </a:r>
            <a:endParaRPr lang="en-US" altLang="en-US" sz="1452" b="1">
              <a:solidFill>
                <a:schemeClr val="tx1"/>
              </a:solidFill>
            </a:endParaRPr>
          </a:p>
          <a:p>
            <a:pPr algn="just" eaLnBrk="1">
              <a:buClr>
                <a:srgbClr val="000000"/>
              </a:buClr>
              <a:buSzPct val="45000"/>
              <a:buFont typeface="Wingdings" panose="05000000000000000000" pitchFamily="2" charset="2"/>
              <a:buNone/>
            </a:pPr>
            <a:endParaRPr lang="en-GB" altLang="en-US" sz="1452">
              <a:solidFill>
                <a:srgbClr val="FF0000"/>
              </a:solidFill>
            </a:endParaRPr>
          </a:p>
        </p:txBody>
      </p:sp>
    </p:spTree>
    <p:extLst>
      <p:ext uri="{BB962C8B-B14F-4D97-AF65-F5344CB8AC3E}">
        <p14:creationId xmlns:p14="http://schemas.microsoft.com/office/powerpoint/2010/main" val="2066034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62"/>
          <p:cNvSpPr>
            <a:spLocks noChangeArrowheads="1"/>
          </p:cNvSpPr>
          <p:nvPr/>
        </p:nvSpPr>
        <p:spPr bwMode="auto">
          <a:xfrm>
            <a:off x="2419814" y="334538"/>
            <a:ext cx="8263053" cy="5084956"/>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4346" name="TextBox 306"/>
          <p:cNvSpPr txBox="1">
            <a:spLocks noChangeArrowheads="1"/>
          </p:cNvSpPr>
          <p:nvPr/>
        </p:nvSpPr>
        <p:spPr bwMode="auto">
          <a:xfrm>
            <a:off x="2763491" y="704235"/>
            <a:ext cx="2419454"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Pro-Q-diamond staining</a:t>
            </a:r>
            <a:endParaRPr lang="en-IN" altLang="en-US" sz="1452" b="1">
              <a:solidFill>
                <a:schemeClr val="tx1"/>
              </a:solidFill>
            </a:endParaRPr>
          </a:p>
        </p:txBody>
      </p:sp>
      <p:grpSp>
        <p:nvGrpSpPr>
          <p:cNvPr id="2" name="Group 45"/>
          <p:cNvGrpSpPr>
            <a:grpSpLocks/>
          </p:cNvGrpSpPr>
          <p:nvPr/>
        </p:nvGrpSpPr>
        <p:grpSpPr bwMode="auto">
          <a:xfrm>
            <a:off x="6569811" y="2265359"/>
            <a:ext cx="424845" cy="374439"/>
            <a:chOff x="3841844" y="1614675"/>
            <a:chExt cx="468000" cy="412562"/>
          </a:xfrm>
        </p:grpSpPr>
        <p:sp>
          <p:nvSpPr>
            <p:cNvPr id="14400" name="Can 38"/>
            <p:cNvSpPr>
              <a:spLocks noChangeArrowheads="1"/>
            </p:cNvSpPr>
            <p:nvPr/>
          </p:nvSpPr>
          <p:spPr bwMode="auto">
            <a:xfrm rot="5400000">
              <a:off x="3999644" y="1717037"/>
              <a:ext cx="152400" cy="468000"/>
            </a:xfrm>
            <a:prstGeom prst="can">
              <a:avLst>
                <a:gd name="adj" fmla="val 2499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4401" name="Straight Connector 40"/>
            <p:cNvCxnSpPr>
              <a:cxnSpLocks noChangeShapeType="1"/>
            </p:cNvCxnSpPr>
            <p:nvPr/>
          </p:nvCxnSpPr>
          <p:spPr bwMode="auto">
            <a:xfrm rot="5400000">
              <a:off x="4070472" y="1788907"/>
              <a:ext cx="144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402" name="Straight Connector 41"/>
            <p:cNvCxnSpPr>
              <a:cxnSpLocks noChangeShapeType="1"/>
            </p:cNvCxnSpPr>
            <p:nvPr/>
          </p:nvCxnSpPr>
          <p:spPr bwMode="auto">
            <a:xfrm rot="5400000">
              <a:off x="4131700" y="1788113"/>
              <a:ext cx="144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 name="Diagonal Stripe 44"/>
            <p:cNvSpPr/>
            <p:nvPr/>
          </p:nvSpPr>
          <p:spPr bwMode="auto">
            <a:xfrm rot="2700000">
              <a:off x="4065509" y="1614698"/>
              <a:ext cx="215802" cy="215756"/>
            </a:xfrm>
            <a:prstGeom prst="diagStrip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
        <p:nvSpPr>
          <p:cNvPr id="48" name="Freeform 47"/>
          <p:cNvSpPr/>
          <p:nvPr/>
        </p:nvSpPr>
        <p:spPr bwMode="auto">
          <a:xfrm>
            <a:off x="6915447" y="2490023"/>
            <a:ext cx="1278854" cy="1517919"/>
          </a:xfrm>
          <a:custGeom>
            <a:avLst/>
            <a:gdLst>
              <a:gd name="connsiteX0" fmla="*/ 0 w 1292772"/>
              <a:gd name="connsiteY0" fmla="*/ 128752 h 1673772"/>
              <a:gd name="connsiteX1" fmla="*/ 252248 w 1292772"/>
              <a:gd name="connsiteY1" fmla="*/ 2627 h 1673772"/>
              <a:gd name="connsiteX2" fmla="*/ 520262 w 1292772"/>
              <a:gd name="connsiteY2" fmla="*/ 144517 h 1673772"/>
              <a:gd name="connsiteX3" fmla="*/ 646386 w 1292772"/>
              <a:gd name="connsiteY3" fmla="*/ 633248 h 1673772"/>
              <a:gd name="connsiteX4" fmla="*/ 1150882 w 1292772"/>
              <a:gd name="connsiteY4" fmla="*/ 381000 h 1673772"/>
              <a:gd name="connsiteX5" fmla="*/ 1292772 w 1292772"/>
              <a:gd name="connsiteY5" fmla="*/ 1673772 h 16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76200" cap="flat" cmpd="sng" algn="ctr">
            <a:solidFill>
              <a:schemeClr val="bg2">
                <a:lumMod val="20000"/>
                <a:lumOff val="80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52" name="Can 51"/>
          <p:cNvSpPr>
            <a:spLocks noChangeArrowheads="1"/>
          </p:cNvSpPr>
          <p:nvPr/>
        </p:nvSpPr>
        <p:spPr bwMode="auto">
          <a:xfrm>
            <a:off x="7685928" y="3636382"/>
            <a:ext cx="829527" cy="967782"/>
          </a:xfrm>
          <a:prstGeom prst="can">
            <a:avLst>
              <a:gd name="adj" fmla="val 2500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53" name="Can 52"/>
          <p:cNvSpPr/>
          <p:nvPr/>
        </p:nvSpPr>
        <p:spPr bwMode="auto">
          <a:xfrm>
            <a:off x="7714731" y="4036745"/>
            <a:ext cx="799283" cy="553018"/>
          </a:xfrm>
          <a:prstGeom prst="can">
            <a:avLst/>
          </a:prstGeom>
          <a:solidFill>
            <a:schemeClr val="bg2">
              <a:lumMod val="20000"/>
              <a:lumOff val="80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55" name="Can 54"/>
          <p:cNvSpPr>
            <a:spLocks noChangeArrowheads="1"/>
          </p:cNvSpPr>
          <p:nvPr/>
        </p:nvSpPr>
        <p:spPr bwMode="auto">
          <a:xfrm>
            <a:off x="7700329" y="4036745"/>
            <a:ext cx="800724" cy="553018"/>
          </a:xfrm>
          <a:prstGeom prst="can">
            <a:avLst>
              <a:gd name="adj" fmla="val 25000"/>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56" name="TextBox 55"/>
          <p:cNvSpPr txBox="1">
            <a:spLocks noChangeArrowheads="1"/>
          </p:cNvSpPr>
          <p:nvPr/>
        </p:nvSpPr>
        <p:spPr bwMode="auto">
          <a:xfrm>
            <a:off x="5073493" y="1715221"/>
            <a:ext cx="1797309"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Completed 2-DE gel</a:t>
            </a:r>
            <a:endParaRPr lang="en-IN" altLang="en-US" sz="1270" b="1">
              <a:solidFill>
                <a:schemeClr val="tx1"/>
              </a:solidFill>
            </a:endParaRPr>
          </a:p>
        </p:txBody>
      </p:sp>
      <p:grpSp>
        <p:nvGrpSpPr>
          <p:cNvPr id="3" name="Group 59"/>
          <p:cNvGrpSpPr>
            <a:grpSpLocks/>
          </p:cNvGrpSpPr>
          <p:nvPr/>
        </p:nvGrpSpPr>
        <p:grpSpPr bwMode="auto">
          <a:xfrm>
            <a:off x="6649020" y="940420"/>
            <a:ext cx="1782907" cy="760400"/>
            <a:chOff x="7707312" y="1874837"/>
            <a:chExt cx="1965434" cy="838200"/>
          </a:xfrm>
        </p:grpSpPr>
        <p:sp>
          <p:nvSpPr>
            <p:cNvPr id="58" name="Rounded Rectangular Callout 57"/>
            <p:cNvSpPr/>
            <p:nvPr/>
          </p:nvSpPr>
          <p:spPr bwMode="auto">
            <a:xfrm>
              <a:off x="7707312" y="1874837"/>
              <a:ext cx="1905000" cy="838200"/>
            </a:xfrm>
            <a:prstGeom prst="wedgeRoundRectCallout">
              <a:avLst>
                <a:gd name="adj1" fmla="val -48557"/>
                <a:gd name="adj2" fmla="val 97917"/>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399" name="TextBox 58"/>
            <p:cNvSpPr txBox="1">
              <a:spLocks noChangeArrowheads="1"/>
            </p:cNvSpPr>
            <p:nvPr/>
          </p:nvSpPr>
          <p:spPr bwMode="auto">
            <a:xfrm>
              <a:off x="7783512" y="1919506"/>
              <a:ext cx="1889234" cy="74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Protein bands get fixed on gel and minimize diffusion.</a:t>
              </a:r>
              <a:endParaRPr lang="en-IN" altLang="en-US" sz="1270" b="1">
                <a:solidFill>
                  <a:schemeClr val="tx1"/>
                </a:solidFill>
              </a:endParaRPr>
            </a:p>
          </p:txBody>
        </p:sp>
      </p:grpSp>
      <p:sp>
        <p:nvSpPr>
          <p:cNvPr id="61" name="TextBox 60"/>
          <p:cNvSpPr txBox="1">
            <a:spLocks noChangeArrowheads="1"/>
          </p:cNvSpPr>
          <p:nvPr/>
        </p:nvSpPr>
        <p:spPr bwMode="auto">
          <a:xfrm>
            <a:off x="6939930" y="1908202"/>
            <a:ext cx="1921162"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Tubing connected &amp; outlet opened</a:t>
            </a:r>
            <a:endParaRPr lang="en-IN" altLang="en-US" sz="1270" b="1">
              <a:solidFill>
                <a:schemeClr val="tx1"/>
              </a:solidFill>
            </a:endParaRPr>
          </a:p>
        </p:txBody>
      </p:sp>
      <p:grpSp>
        <p:nvGrpSpPr>
          <p:cNvPr id="4" name="Group 63"/>
          <p:cNvGrpSpPr>
            <a:grpSpLocks/>
          </p:cNvGrpSpPr>
          <p:nvPr/>
        </p:nvGrpSpPr>
        <p:grpSpPr bwMode="auto">
          <a:xfrm>
            <a:off x="6951451" y="2392093"/>
            <a:ext cx="1258692" cy="1654733"/>
            <a:chOff x="5983614" y="2657861"/>
            <a:chExt cx="1387366" cy="1823542"/>
          </a:xfrm>
        </p:grpSpPr>
        <p:sp>
          <p:nvSpPr>
            <p:cNvPr id="14394" name="Freeform 61"/>
            <p:cNvSpPr>
              <a:spLocks noChangeArrowheads="1"/>
            </p:cNvSpPr>
            <p:nvPr/>
          </p:nvSpPr>
          <p:spPr bwMode="auto">
            <a:xfrm>
              <a:off x="5983614" y="2657861"/>
              <a:ext cx="1387366" cy="1686908"/>
            </a:xfrm>
            <a:custGeom>
              <a:avLst/>
              <a:gdLst>
                <a:gd name="T0" fmla="*/ 0 w 1292772"/>
                <a:gd name="T1" fmla="*/ 138136 h 1673772"/>
                <a:gd name="T2" fmla="*/ 476266 w 1292772"/>
                <a:gd name="T3" fmla="*/ 2819 h 1673772"/>
                <a:gd name="T4" fmla="*/ 982299 w 1292772"/>
                <a:gd name="T5" fmla="*/ 155050 h 1673772"/>
                <a:gd name="T6" fmla="*/ 1220434 w 1292772"/>
                <a:gd name="T7" fmla="*/ 679408 h 1673772"/>
                <a:gd name="T8" fmla="*/ 2172965 w 1292772"/>
                <a:gd name="T9" fmla="*/ 408771 h 1673772"/>
                <a:gd name="T10" fmla="*/ 2440864 w 1292772"/>
                <a:gd name="T11" fmla="*/ 1795777 h 1673772"/>
                <a:gd name="T12" fmla="*/ 0 60000 65536"/>
                <a:gd name="T13" fmla="*/ 0 60000 65536"/>
                <a:gd name="T14" fmla="*/ 0 60000 65536"/>
                <a:gd name="T15" fmla="*/ 0 60000 65536"/>
                <a:gd name="T16" fmla="*/ 0 60000 65536"/>
                <a:gd name="T17" fmla="*/ 0 60000 65536"/>
                <a:gd name="T18" fmla="*/ 0 w 1292772"/>
                <a:gd name="T19" fmla="*/ 0 h 1673772"/>
                <a:gd name="T20" fmla="*/ 1292772 w 1292772"/>
                <a:gd name="T21" fmla="*/ 1673772 h 1673772"/>
              </a:gdLst>
              <a:ahLst/>
              <a:cxnLst>
                <a:cxn ang="T12">
                  <a:pos x="T0" y="T1"/>
                </a:cxn>
                <a:cxn ang="T13">
                  <a:pos x="T2" y="T3"/>
                </a:cxn>
                <a:cxn ang="T14">
                  <a:pos x="T4" y="T5"/>
                </a:cxn>
                <a:cxn ang="T15">
                  <a:pos x="T6" y="T7"/>
                </a:cxn>
                <a:cxn ang="T16">
                  <a:pos x="T8" y="T9"/>
                </a:cxn>
                <a:cxn ang="T17">
                  <a:pos x="T10" y="T11"/>
                </a:cxn>
              </a:cxnLst>
              <a:rect l="T18" t="T19" r="T20" b="T21"/>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4395" name="Freeform 62"/>
            <p:cNvSpPr>
              <a:spLocks noChangeArrowheads="1"/>
            </p:cNvSpPr>
            <p:nvPr/>
          </p:nvSpPr>
          <p:spPr bwMode="auto">
            <a:xfrm>
              <a:off x="5986244" y="2807631"/>
              <a:ext cx="1292772" cy="1673772"/>
            </a:xfrm>
            <a:custGeom>
              <a:avLst/>
              <a:gdLst>
                <a:gd name="T0" fmla="*/ 0 w 1292772"/>
                <a:gd name="T1" fmla="*/ 128752 h 1673772"/>
                <a:gd name="T2" fmla="*/ 252248 w 1292772"/>
                <a:gd name="T3" fmla="*/ 2627 h 1673772"/>
                <a:gd name="T4" fmla="*/ 520262 w 1292772"/>
                <a:gd name="T5" fmla="*/ 144517 h 1673772"/>
                <a:gd name="T6" fmla="*/ 646386 w 1292772"/>
                <a:gd name="T7" fmla="*/ 633248 h 1673772"/>
                <a:gd name="T8" fmla="*/ 1150882 w 1292772"/>
                <a:gd name="T9" fmla="*/ 381000 h 1673772"/>
                <a:gd name="T10" fmla="*/ 1292772 w 1292772"/>
                <a:gd name="T11" fmla="*/ 1673772 h 1673772"/>
                <a:gd name="T12" fmla="*/ 0 60000 65536"/>
                <a:gd name="T13" fmla="*/ 0 60000 65536"/>
                <a:gd name="T14" fmla="*/ 0 60000 65536"/>
                <a:gd name="T15" fmla="*/ 0 60000 65536"/>
                <a:gd name="T16" fmla="*/ 0 60000 65536"/>
                <a:gd name="T17" fmla="*/ 0 60000 65536"/>
                <a:gd name="T18" fmla="*/ 0 w 1292772"/>
                <a:gd name="T19" fmla="*/ 0 h 1673772"/>
                <a:gd name="T20" fmla="*/ 1292772 w 1292772"/>
                <a:gd name="T21" fmla="*/ 1673772 h 1673772"/>
              </a:gdLst>
              <a:ahLst/>
              <a:cxnLst>
                <a:cxn ang="T12">
                  <a:pos x="T0" y="T1"/>
                </a:cxn>
                <a:cxn ang="T13">
                  <a:pos x="T2" y="T3"/>
                </a:cxn>
                <a:cxn ang="T14">
                  <a:pos x="T4" y="T5"/>
                </a:cxn>
                <a:cxn ang="T15">
                  <a:pos x="T6" y="T7"/>
                </a:cxn>
                <a:cxn ang="T16">
                  <a:pos x="T8" y="T9"/>
                </a:cxn>
                <a:cxn ang="T17">
                  <a:pos x="T10" y="T11"/>
                </a:cxn>
              </a:cxnLst>
              <a:rect l="T18" t="T19" r="T20" b="T21"/>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5" name="Group 65"/>
          <p:cNvGrpSpPr>
            <a:grpSpLocks/>
          </p:cNvGrpSpPr>
          <p:nvPr/>
        </p:nvGrpSpPr>
        <p:grpSpPr bwMode="auto">
          <a:xfrm>
            <a:off x="6674942" y="940250"/>
            <a:ext cx="1659054" cy="874085"/>
            <a:chOff x="7660014" y="1874837"/>
            <a:chExt cx="1828800" cy="963199"/>
          </a:xfrm>
        </p:grpSpPr>
        <p:sp>
          <p:nvSpPr>
            <p:cNvPr id="67" name="Rounded Rectangular Callout 66"/>
            <p:cNvSpPr/>
            <p:nvPr/>
          </p:nvSpPr>
          <p:spPr bwMode="auto">
            <a:xfrm>
              <a:off x="7707312" y="1874837"/>
              <a:ext cx="1600200" cy="762000"/>
            </a:xfrm>
            <a:prstGeom prst="wedgeRoundRectCallout">
              <a:avLst>
                <a:gd name="adj1" fmla="val -48557"/>
                <a:gd name="adj2" fmla="val 97917"/>
                <a:gd name="adj3" fmla="val 16667"/>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393" name="TextBox 67"/>
            <p:cNvSpPr txBox="1">
              <a:spLocks noChangeArrowheads="1"/>
            </p:cNvSpPr>
            <p:nvPr/>
          </p:nvSpPr>
          <p:spPr bwMode="auto">
            <a:xfrm>
              <a:off x="7660014" y="1874837"/>
              <a:ext cx="1828800" cy="96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Dye stains the phosphorylated protein bands only.</a:t>
              </a:r>
              <a:endParaRPr lang="en-IN" altLang="en-US" sz="1270" b="1">
                <a:solidFill>
                  <a:schemeClr val="tx1"/>
                </a:solidFill>
              </a:endParaRPr>
            </a:p>
          </p:txBody>
        </p:sp>
      </p:grpSp>
      <p:sp>
        <p:nvSpPr>
          <p:cNvPr id="69" name="Freeform 68"/>
          <p:cNvSpPr>
            <a:spLocks noChangeArrowheads="1"/>
          </p:cNvSpPr>
          <p:nvPr/>
        </p:nvSpPr>
        <p:spPr bwMode="auto">
          <a:xfrm>
            <a:off x="6911127" y="2449699"/>
            <a:ext cx="1278854" cy="1517919"/>
          </a:xfrm>
          <a:custGeom>
            <a:avLst/>
            <a:gdLst>
              <a:gd name="T0" fmla="*/ 0 w 1292772"/>
              <a:gd name="T1" fmla="*/ 128416 h 1673772"/>
              <a:gd name="T2" fmla="*/ 549604 w 1292772"/>
              <a:gd name="T3" fmla="*/ 2619 h 1673772"/>
              <a:gd name="T4" fmla="*/ 1133561 w 1292772"/>
              <a:gd name="T5" fmla="*/ 144141 h 1673772"/>
              <a:gd name="T6" fmla="*/ 1408363 w 1292772"/>
              <a:gd name="T7" fmla="*/ 631594 h 1673772"/>
              <a:gd name="T8" fmla="*/ 2507571 w 1292772"/>
              <a:gd name="T9" fmla="*/ 380007 h 1673772"/>
              <a:gd name="T10" fmla="*/ 2816724 w 1292772"/>
              <a:gd name="T11" fmla="*/ 1669401 h 1673772"/>
              <a:gd name="T12" fmla="*/ 0 60000 65536"/>
              <a:gd name="T13" fmla="*/ 0 60000 65536"/>
              <a:gd name="T14" fmla="*/ 0 60000 65536"/>
              <a:gd name="T15" fmla="*/ 0 60000 65536"/>
              <a:gd name="T16" fmla="*/ 0 60000 65536"/>
              <a:gd name="T17" fmla="*/ 0 60000 65536"/>
              <a:gd name="T18" fmla="*/ 0 w 1292772"/>
              <a:gd name="T19" fmla="*/ 0 h 1673772"/>
              <a:gd name="T20" fmla="*/ 1292772 w 1292772"/>
              <a:gd name="T21" fmla="*/ 1673772 h 1673772"/>
            </a:gdLst>
            <a:ahLst/>
            <a:cxnLst>
              <a:cxn ang="T12">
                <a:pos x="T0" y="T1"/>
              </a:cxn>
              <a:cxn ang="T13">
                <a:pos x="T2" y="T3"/>
              </a:cxn>
              <a:cxn ang="T14">
                <a:pos x="T4" y="T5"/>
              </a:cxn>
              <a:cxn ang="T15">
                <a:pos x="T6" y="T7"/>
              </a:cxn>
              <a:cxn ang="T16">
                <a:pos x="T8" y="T9"/>
              </a:cxn>
              <a:cxn ang="T17">
                <a:pos x="T10" y="T11"/>
              </a:cxn>
            </a:cxnLst>
            <a:rect l="T18" t="T19" r="T20" b="T21"/>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76200" algn="ctr">
            <a:solidFill>
              <a:srgbClr val="FFCC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70" name="Can 69"/>
          <p:cNvSpPr>
            <a:spLocks noChangeArrowheads="1"/>
          </p:cNvSpPr>
          <p:nvPr/>
        </p:nvSpPr>
        <p:spPr bwMode="auto">
          <a:xfrm rot="2630309">
            <a:off x="3688068" y="2232235"/>
            <a:ext cx="691273" cy="898654"/>
          </a:xfrm>
          <a:prstGeom prst="can">
            <a:avLst>
              <a:gd name="adj" fmla="val 2500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71" name="Can 70"/>
          <p:cNvSpPr>
            <a:spLocks noChangeArrowheads="1"/>
          </p:cNvSpPr>
          <p:nvPr/>
        </p:nvSpPr>
        <p:spPr bwMode="auto">
          <a:xfrm rot="2630309">
            <a:off x="3575736" y="2554829"/>
            <a:ext cx="666790" cy="512694"/>
          </a:xfrm>
          <a:prstGeom prst="can">
            <a:avLst>
              <a:gd name="adj" fmla="val 25000"/>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73" name="Can 72"/>
          <p:cNvSpPr>
            <a:spLocks noChangeArrowheads="1"/>
          </p:cNvSpPr>
          <p:nvPr/>
        </p:nvSpPr>
        <p:spPr bwMode="auto">
          <a:xfrm rot="2630309">
            <a:off x="3724071" y="2258158"/>
            <a:ext cx="691273" cy="898654"/>
          </a:xfrm>
          <a:prstGeom prst="can">
            <a:avLst>
              <a:gd name="adj" fmla="val 2500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74" name="Can 73"/>
          <p:cNvSpPr/>
          <p:nvPr/>
        </p:nvSpPr>
        <p:spPr bwMode="auto">
          <a:xfrm rot="2630309">
            <a:off x="3611740" y="2579312"/>
            <a:ext cx="666790" cy="514134"/>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6" name="Group 75"/>
          <p:cNvGrpSpPr>
            <a:grpSpLocks/>
          </p:cNvGrpSpPr>
          <p:nvPr/>
        </p:nvGrpSpPr>
        <p:grpSpPr bwMode="auto">
          <a:xfrm>
            <a:off x="6744069" y="980744"/>
            <a:ext cx="1451672" cy="691273"/>
            <a:chOff x="7707312" y="1874837"/>
            <a:chExt cx="1600200" cy="762000"/>
          </a:xfrm>
        </p:grpSpPr>
        <p:sp>
          <p:nvSpPr>
            <p:cNvPr id="77" name="Rounded Rectangular Callout 76"/>
            <p:cNvSpPr/>
            <p:nvPr/>
          </p:nvSpPr>
          <p:spPr bwMode="auto">
            <a:xfrm>
              <a:off x="7707312" y="1874837"/>
              <a:ext cx="1600200" cy="762000"/>
            </a:xfrm>
            <a:prstGeom prst="wedgeRoundRectCallout">
              <a:avLst>
                <a:gd name="adj1" fmla="val -48557"/>
                <a:gd name="adj2" fmla="val 97917"/>
                <a:gd name="adj3" fmla="val 16667"/>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389" name="TextBox 77"/>
            <p:cNvSpPr txBox="1">
              <a:spLocks noChangeArrowheads="1"/>
            </p:cNvSpPr>
            <p:nvPr/>
          </p:nvSpPr>
          <p:spPr bwMode="auto">
            <a:xfrm>
              <a:off x="7707312" y="1961217"/>
              <a:ext cx="1447801" cy="5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Excess dye removed</a:t>
              </a:r>
              <a:endParaRPr lang="en-IN" altLang="en-US" sz="1270" b="1">
                <a:solidFill>
                  <a:schemeClr val="tx1"/>
                </a:solidFill>
              </a:endParaRPr>
            </a:p>
          </p:txBody>
        </p:sp>
      </p:grpSp>
      <p:sp>
        <p:nvSpPr>
          <p:cNvPr id="79" name="Freeform 78"/>
          <p:cNvSpPr/>
          <p:nvPr/>
        </p:nvSpPr>
        <p:spPr bwMode="auto">
          <a:xfrm>
            <a:off x="6896725" y="2446818"/>
            <a:ext cx="1278854" cy="1517919"/>
          </a:xfrm>
          <a:custGeom>
            <a:avLst/>
            <a:gdLst>
              <a:gd name="connsiteX0" fmla="*/ 0 w 1292772"/>
              <a:gd name="connsiteY0" fmla="*/ 128752 h 1673772"/>
              <a:gd name="connsiteX1" fmla="*/ 252248 w 1292772"/>
              <a:gd name="connsiteY1" fmla="*/ 2627 h 1673772"/>
              <a:gd name="connsiteX2" fmla="*/ 520262 w 1292772"/>
              <a:gd name="connsiteY2" fmla="*/ 144517 h 1673772"/>
              <a:gd name="connsiteX3" fmla="*/ 646386 w 1292772"/>
              <a:gd name="connsiteY3" fmla="*/ 633248 h 1673772"/>
              <a:gd name="connsiteX4" fmla="*/ 1150882 w 1292772"/>
              <a:gd name="connsiteY4" fmla="*/ 381000 h 1673772"/>
              <a:gd name="connsiteX5" fmla="*/ 1292772 w 1292772"/>
              <a:gd name="connsiteY5" fmla="*/ 1673772 h 16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76200" cap="flat" cmpd="sng" algn="ctr">
            <a:solidFill>
              <a:schemeClr val="accent6">
                <a:lumMod val="40000"/>
                <a:lumOff val="60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0" name="Can 79"/>
          <p:cNvSpPr/>
          <p:nvPr/>
        </p:nvSpPr>
        <p:spPr bwMode="auto">
          <a:xfrm>
            <a:off x="7700329" y="4054027"/>
            <a:ext cx="800724" cy="553018"/>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7" name="Group 75"/>
          <p:cNvGrpSpPr>
            <a:grpSpLocks/>
          </p:cNvGrpSpPr>
          <p:nvPr/>
        </p:nvGrpSpPr>
        <p:grpSpPr bwMode="auto">
          <a:xfrm>
            <a:off x="5404729" y="910176"/>
            <a:ext cx="918816" cy="790643"/>
            <a:chOff x="1673224" y="1265238"/>
            <a:chExt cx="1012459" cy="872082"/>
          </a:xfrm>
        </p:grpSpPr>
        <p:pic>
          <p:nvPicPr>
            <p:cNvPr id="14384" name="Picture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224" y="1265238"/>
              <a:ext cx="1012459" cy="87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p:cNvSpPr/>
            <p:nvPr/>
          </p:nvSpPr>
          <p:spPr bwMode="auto">
            <a:xfrm>
              <a:off x="1731940" y="1462211"/>
              <a:ext cx="931526" cy="64175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
        <p:nvSpPr>
          <p:cNvPr id="23" name="Cube 98"/>
          <p:cNvSpPr>
            <a:spLocks noChangeArrowheads="1"/>
          </p:cNvSpPr>
          <p:nvPr/>
        </p:nvSpPr>
        <p:spPr bwMode="auto">
          <a:xfrm>
            <a:off x="4477271" y="2155907"/>
            <a:ext cx="2210632" cy="1203966"/>
          </a:xfrm>
          <a:prstGeom prst="cube">
            <a:avLst>
              <a:gd name="adj" fmla="val 59713"/>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24" name="Cube 23"/>
          <p:cNvSpPr>
            <a:spLocks noChangeArrowheads="1"/>
          </p:cNvSpPr>
          <p:nvPr/>
        </p:nvSpPr>
        <p:spPr bwMode="auto">
          <a:xfrm>
            <a:off x="4491672" y="2266799"/>
            <a:ext cx="2153026" cy="980743"/>
          </a:xfrm>
          <a:prstGeom prst="cube">
            <a:avLst>
              <a:gd name="adj" fmla="val 59713"/>
            </a:avLst>
          </a:prstGeom>
          <a:solidFill>
            <a:schemeClr val="accent3">
              <a:lumMod val="75000"/>
              <a:alpha val="24706"/>
            </a:schemeClr>
          </a:solidFill>
          <a:ln w="9525" algn="ctr">
            <a:noFill/>
            <a:round/>
            <a:headEnd/>
            <a:tailEnd/>
          </a:ln>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50" name="Cube 49"/>
          <p:cNvSpPr>
            <a:spLocks noChangeArrowheads="1"/>
          </p:cNvSpPr>
          <p:nvPr/>
        </p:nvSpPr>
        <p:spPr bwMode="auto">
          <a:xfrm>
            <a:off x="4491672" y="2265359"/>
            <a:ext cx="2153026" cy="980743"/>
          </a:xfrm>
          <a:prstGeom prst="cube">
            <a:avLst>
              <a:gd name="adj" fmla="val 59713"/>
            </a:avLst>
          </a:prstGeom>
          <a:solidFill>
            <a:srgbClr val="F709C4">
              <a:alpha val="2470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57" name="TextBox 56"/>
          <p:cNvSpPr txBox="1">
            <a:spLocks noChangeArrowheads="1"/>
          </p:cNvSpPr>
          <p:nvPr/>
        </p:nvSpPr>
        <p:spPr bwMode="auto">
          <a:xfrm>
            <a:off x="4298692" y="3331071"/>
            <a:ext cx="2004690"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Tray with fixing solution (methanol + acetic acid)</a:t>
            </a:r>
            <a:endParaRPr lang="en-IN" altLang="en-US" sz="1270" b="1">
              <a:solidFill>
                <a:schemeClr val="tx1"/>
              </a:solidFill>
            </a:endParaRPr>
          </a:p>
        </p:txBody>
      </p:sp>
      <p:sp>
        <p:nvSpPr>
          <p:cNvPr id="65" name="TextBox 64"/>
          <p:cNvSpPr txBox="1">
            <a:spLocks noChangeArrowheads="1"/>
          </p:cNvSpPr>
          <p:nvPr/>
        </p:nvSpPr>
        <p:spPr bwMode="auto">
          <a:xfrm>
            <a:off x="4294372" y="3938075"/>
            <a:ext cx="2004690"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dirty="0">
                <a:solidFill>
                  <a:schemeClr val="tx1"/>
                </a:solidFill>
              </a:rPr>
              <a:t>Pro-Q-diamond stain</a:t>
            </a:r>
            <a:endParaRPr lang="en-IN" altLang="en-US" sz="1270" b="1" dirty="0">
              <a:solidFill>
                <a:schemeClr val="tx1"/>
              </a:solidFill>
            </a:endParaRPr>
          </a:p>
        </p:txBody>
      </p:sp>
      <p:sp>
        <p:nvSpPr>
          <p:cNvPr id="75" name="TextBox 74"/>
          <p:cNvSpPr txBox="1">
            <a:spLocks noChangeArrowheads="1"/>
          </p:cNvSpPr>
          <p:nvPr/>
        </p:nvSpPr>
        <p:spPr bwMode="auto">
          <a:xfrm>
            <a:off x="4090401" y="4182115"/>
            <a:ext cx="2004690"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dirty="0">
                <a:solidFill>
                  <a:schemeClr val="tx1"/>
                </a:solidFill>
              </a:rPr>
              <a:t>Washing solution (methanol + acetic acid)</a:t>
            </a:r>
            <a:endParaRPr lang="en-IN" altLang="en-US" sz="1270" b="1" dirty="0">
              <a:solidFill>
                <a:schemeClr val="tx1"/>
              </a:solidFill>
            </a:endParaRPr>
          </a:p>
        </p:txBody>
      </p:sp>
      <p:grpSp>
        <p:nvGrpSpPr>
          <p:cNvPr id="8" name="Group 77"/>
          <p:cNvGrpSpPr/>
          <p:nvPr/>
        </p:nvGrpSpPr>
        <p:grpSpPr>
          <a:xfrm>
            <a:off x="5039262" y="2292227"/>
            <a:ext cx="918484" cy="791137"/>
            <a:chOff x="1673224" y="1265238"/>
            <a:chExt cx="1012459" cy="872082"/>
          </a:xfrm>
          <a:scene3d>
            <a:camera prst="isometricOffAxis1Top"/>
            <a:lightRig rig="threePt" dir="t"/>
          </a:scene3d>
        </p:grpSpPr>
        <p:pic>
          <p:nvPicPr>
            <p:cNvPr id="81" name="Picture 70"/>
            <p:cNvPicPr>
              <a:picLocks noChangeAspect="1" noChangeArrowheads="1"/>
            </p:cNvPicPr>
            <p:nvPr/>
          </p:nvPicPr>
          <p:blipFill>
            <a:blip r:embed="rId3"/>
            <a:srcRect/>
            <a:stretch>
              <a:fillRect/>
            </a:stretch>
          </p:blipFill>
          <p:spPr bwMode="auto">
            <a:xfrm>
              <a:off x="1673224" y="1265238"/>
              <a:ext cx="1012459" cy="872082"/>
            </a:xfrm>
            <a:prstGeom prst="rect">
              <a:avLst/>
            </a:prstGeom>
            <a:noFill/>
            <a:ln w="9525">
              <a:noFill/>
              <a:miter lim="800000"/>
              <a:headEnd/>
              <a:tailEnd/>
            </a:ln>
          </p:spPr>
        </p:pic>
        <p:sp>
          <p:nvSpPr>
            <p:cNvPr id="82" name="Rectangle 81"/>
            <p:cNvSpPr/>
            <p:nvPr/>
          </p:nvSpPr>
          <p:spPr bwMode="auto">
            <a:xfrm>
              <a:off x="1732180" y="1462305"/>
              <a:ext cx="931644" cy="64113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
        <p:nvSpPr>
          <p:cNvPr id="51" name="Cube 50"/>
          <p:cNvSpPr>
            <a:spLocks noChangeArrowheads="1"/>
          </p:cNvSpPr>
          <p:nvPr/>
        </p:nvSpPr>
        <p:spPr bwMode="auto">
          <a:xfrm>
            <a:off x="4495993" y="2282641"/>
            <a:ext cx="2153026" cy="980743"/>
          </a:xfrm>
          <a:prstGeom prst="cube">
            <a:avLst>
              <a:gd name="adj" fmla="val 59713"/>
            </a:avLst>
          </a:prstGeom>
          <a:solidFill>
            <a:schemeClr val="accent6">
              <a:lumMod val="75000"/>
              <a:alpha val="24706"/>
            </a:schemeClr>
          </a:solidFill>
          <a:ln w="9525" algn="ctr">
            <a:noFill/>
            <a:round/>
            <a:headEnd/>
            <a:tailEnd/>
          </a:ln>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Tree>
    <p:extLst>
      <p:ext uri="{BB962C8B-B14F-4D97-AF65-F5344CB8AC3E}">
        <p14:creationId xmlns:p14="http://schemas.microsoft.com/office/powerpoint/2010/main" val="4056376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linds(horizontal)">
                                      <p:cBhvr>
                                        <p:cTn id="24" dur="500"/>
                                        <p:tgtEl>
                                          <p:spTgt spid="5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nodeType="clickEffect">
                                  <p:stCondLst>
                                    <p:cond delay="0"/>
                                  </p:stCondLst>
                                  <p:childTnLst>
                                    <p:animMotion origin="layout" path="M 1.14718E-6 -5.95763E-7 L -0.01512 0.18124 " pathEditMode="relative" ptsTypes="AA">
                                      <p:cBhvr>
                                        <p:cTn id="28" dur="2000" fill="hold"/>
                                        <p:tgtEl>
                                          <p:spTgt spid="7"/>
                                        </p:tgtEl>
                                        <p:attrNameLst>
                                          <p:attrName>ppt_x</p:attrName>
                                          <p:attrName>ppt_y</p:attrName>
                                        </p:attrNameLst>
                                      </p:cBhvr>
                                    </p:animMotion>
                                  </p:childTnLst>
                                </p:cTn>
                              </p:par>
                            </p:childTnLst>
                          </p:cTn>
                        </p:par>
                        <p:par>
                          <p:cTn id="29" fill="hold" nodeType="afterGroup">
                            <p:stCondLst>
                              <p:cond delay="2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56"/>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par>
                          <p:cTn id="41" fill="hold" nodeType="afterGroup">
                            <p:stCondLst>
                              <p:cond delay="500"/>
                            </p:stCondLst>
                            <p:childTnLst>
                              <p:par>
                                <p:cTn id="42" presetID="10" presetClass="exit" presetSubtype="0" fill="hold" nodeType="afterEffect">
                                  <p:stCondLst>
                                    <p:cond delay="500"/>
                                  </p:stCondLst>
                                  <p:childTnLst>
                                    <p:animEffect transition="out" filter="fade">
                                      <p:cBhvr>
                                        <p:cTn id="43" dur="2000"/>
                                        <p:tgtEl>
                                          <p:spTgt spid="3"/>
                                        </p:tgtEl>
                                      </p:cBhvr>
                                    </p:animEffect>
                                    <p:set>
                                      <p:cBhvr>
                                        <p:cTn id="44" dur="1" fill="hold">
                                          <p:stCondLst>
                                            <p:cond delay="1999"/>
                                          </p:stCondLst>
                                        </p:cTn>
                                        <p:tgtEl>
                                          <p:spTgt spid="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55"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strVal val="#ppt_w*0.70"/>
                                          </p:val>
                                        </p:tav>
                                        <p:tav tm="100000">
                                          <p:val>
                                            <p:strVal val="#ppt_w"/>
                                          </p:val>
                                        </p:tav>
                                      </p:tavLst>
                                    </p:anim>
                                    <p:anim calcmode="lin" valueType="num">
                                      <p:cBhvr>
                                        <p:cTn id="52" dur="1000" fill="hold"/>
                                        <p:tgtEl>
                                          <p:spTgt spid="4"/>
                                        </p:tgtEl>
                                        <p:attrNameLst>
                                          <p:attrName>ppt_h</p:attrName>
                                        </p:attrNameLst>
                                      </p:cBhvr>
                                      <p:tavLst>
                                        <p:tav tm="0">
                                          <p:val>
                                            <p:strVal val="#ppt_h"/>
                                          </p:val>
                                        </p:tav>
                                        <p:tav tm="100000">
                                          <p:val>
                                            <p:strVal val="#ppt_h"/>
                                          </p:val>
                                        </p:tav>
                                      </p:tavLst>
                                    </p:anim>
                                    <p:animEffect transition="in" filter="fade">
                                      <p:cBhvr>
                                        <p:cTn id="53" dur="1000"/>
                                        <p:tgtEl>
                                          <p:spTgt spid="4"/>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xit" presetSubtype="16" fill="hold" grpId="1" nodeType="clickEffect">
                                  <p:stCondLst>
                                    <p:cond delay="0"/>
                                  </p:stCondLst>
                                  <p:childTnLst>
                                    <p:animEffect transition="out" filter="diamond(in)">
                                      <p:cBhvr>
                                        <p:cTn id="59" dur="2000"/>
                                        <p:tgtEl>
                                          <p:spTgt spid="24"/>
                                        </p:tgtEl>
                                      </p:cBhvr>
                                    </p:animEffect>
                                    <p:set>
                                      <p:cBhvr>
                                        <p:cTn id="60" dur="1" fill="hold">
                                          <p:stCondLst>
                                            <p:cond delay="1999"/>
                                          </p:stCondLst>
                                        </p:cTn>
                                        <p:tgtEl>
                                          <p:spTgt spid="24"/>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1000" fill="hold"/>
                                        <p:tgtEl>
                                          <p:spTgt spid="48"/>
                                        </p:tgtEl>
                                        <p:attrNameLst>
                                          <p:attrName>ppt_w</p:attrName>
                                        </p:attrNameLst>
                                      </p:cBhvr>
                                      <p:tavLst>
                                        <p:tav tm="0">
                                          <p:val>
                                            <p:strVal val="#ppt_w*0.70"/>
                                          </p:val>
                                        </p:tav>
                                        <p:tav tm="100000">
                                          <p:val>
                                            <p:strVal val="#ppt_w"/>
                                          </p:val>
                                        </p:tav>
                                      </p:tavLst>
                                    </p:anim>
                                    <p:anim calcmode="lin" valueType="num">
                                      <p:cBhvr>
                                        <p:cTn id="64" dur="1000" fill="hold"/>
                                        <p:tgtEl>
                                          <p:spTgt spid="48"/>
                                        </p:tgtEl>
                                        <p:attrNameLst>
                                          <p:attrName>ppt_h</p:attrName>
                                        </p:attrNameLst>
                                      </p:cBhvr>
                                      <p:tavLst>
                                        <p:tav tm="0">
                                          <p:val>
                                            <p:strVal val="#ppt_h"/>
                                          </p:val>
                                        </p:tav>
                                        <p:tav tm="100000">
                                          <p:val>
                                            <p:strVal val="#ppt_h"/>
                                          </p:val>
                                        </p:tav>
                                      </p:tavLst>
                                    </p:anim>
                                    <p:animEffect transition="in" filter="fade">
                                      <p:cBhvr>
                                        <p:cTn id="65" dur="1000"/>
                                        <p:tgtEl>
                                          <p:spTgt spid="48"/>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diamond(in)">
                                      <p:cBhvr>
                                        <p:cTn id="68" dur="2000"/>
                                        <p:tgtEl>
                                          <p:spTgt spid="5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nodeType="clickEffect">
                                  <p:stCondLst>
                                    <p:cond delay="0"/>
                                  </p:stCondLst>
                                  <p:childTnLst>
                                    <p:set>
                                      <p:cBhvr>
                                        <p:cTn id="72" dur="1" fill="hold">
                                          <p:stCondLst>
                                            <p:cond delay="0"/>
                                          </p:stCondLst>
                                        </p:cTn>
                                        <p:tgtEl>
                                          <p:spTgt spid="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48"/>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7"/>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1000" fill="hold"/>
                                        <p:tgtEl>
                                          <p:spTgt spid="50"/>
                                        </p:tgtEl>
                                        <p:attrNameLst>
                                          <p:attrName>ppt_w</p:attrName>
                                        </p:attrNameLst>
                                      </p:cBhvr>
                                      <p:tavLst>
                                        <p:tav tm="0">
                                          <p:val>
                                            <p:strVal val="#ppt_w*0.70"/>
                                          </p:val>
                                        </p:tav>
                                        <p:tav tm="100000">
                                          <p:val>
                                            <p:strVal val="#ppt_w"/>
                                          </p:val>
                                        </p:tav>
                                      </p:tavLst>
                                    </p:anim>
                                    <p:anim calcmode="lin" valueType="num">
                                      <p:cBhvr>
                                        <p:cTn id="94" dur="1000" fill="hold"/>
                                        <p:tgtEl>
                                          <p:spTgt spid="50"/>
                                        </p:tgtEl>
                                        <p:attrNameLst>
                                          <p:attrName>ppt_h</p:attrName>
                                        </p:attrNameLst>
                                      </p:cBhvr>
                                      <p:tavLst>
                                        <p:tav tm="0">
                                          <p:val>
                                            <p:strVal val="#ppt_h"/>
                                          </p:val>
                                        </p:tav>
                                        <p:tav tm="100000">
                                          <p:val>
                                            <p:strVal val="#ppt_h"/>
                                          </p:val>
                                        </p:tav>
                                      </p:tavLst>
                                    </p:anim>
                                    <p:animEffect transition="in" filter="fade">
                                      <p:cBhvr>
                                        <p:cTn id="95" dur="1000"/>
                                        <p:tgtEl>
                                          <p:spTgt spid="50"/>
                                        </p:tgtEl>
                                      </p:cBhvr>
                                    </p:animEffect>
                                  </p:childTnLst>
                                </p:cTn>
                              </p:par>
                              <p:par>
                                <p:cTn id="96" presetID="53" presetClass="exit" presetSubtype="0" fill="hold" grpId="1" nodeType="withEffect">
                                  <p:stCondLst>
                                    <p:cond delay="0"/>
                                  </p:stCondLst>
                                  <p:childTnLst>
                                    <p:anim calcmode="lin" valueType="num">
                                      <p:cBhvr>
                                        <p:cTn id="97" dur="2000"/>
                                        <p:tgtEl>
                                          <p:spTgt spid="71"/>
                                        </p:tgtEl>
                                        <p:attrNameLst>
                                          <p:attrName>ppt_w</p:attrName>
                                        </p:attrNameLst>
                                      </p:cBhvr>
                                      <p:tavLst>
                                        <p:tav tm="0">
                                          <p:val>
                                            <p:strVal val="ppt_w"/>
                                          </p:val>
                                        </p:tav>
                                        <p:tav tm="100000">
                                          <p:val>
                                            <p:fltVal val="0"/>
                                          </p:val>
                                        </p:tav>
                                      </p:tavLst>
                                    </p:anim>
                                    <p:anim calcmode="lin" valueType="num">
                                      <p:cBhvr>
                                        <p:cTn id="98" dur="2000"/>
                                        <p:tgtEl>
                                          <p:spTgt spid="71"/>
                                        </p:tgtEl>
                                        <p:attrNameLst>
                                          <p:attrName>ppt_h</p:attrName>
                                        </p:attrNameLst>
                                      </p:cBhvr>
                                      <p:tavLst>
                                        <p:tav tm="0">
                                          <p:val>
                                            <p:strVal val="ppt_h"/>
                                          </p:val>
                                        </p:tav>
                                        <p:tav tm="100000">
                                          <p:val>
                                            <p:fltVal val="0"/>
                                          </p:val>
                                        </p:tav>
                                      </p:tavLst>
                                    </p:anim>
                                    <p:animEffect transition="out" filter="fade">
                                      <p:cBhvr>
                                        <p:cTn id="99" dur="2000"/>
                                        <p:tgtEl>
                                          <p:spTgt spid="71"/>
                                        </p:tgtEl>
                                      </p:cBhvr>
                                    </p:animEffect>
                                    <p:set>
                                      <p:cBhvr>
                                        <p:cTn id="100" dur="1" fill="hold">
                                          <p:stCondLst>
                                            <p:cond delay="1999"/>
                                          </p:stCondLst>
                                        </p:cTn>
                                        <p:tgtEl>
                                          <p:spTgt spid="71"/>
                                        </p:tgtEl>
                                        <p:attrNameLst>
                                          <p:attrName>style.visibility</p:attrName>
                                        </p:attrNameLst>
                                      </p:cBhvr>
                                      <p:to>
                                        <p:strVal val="hidden"/>
                                      </p:to>
                                    </p:set>
                                  </p:childTnLst>
                                </p:cTn>
                              </p:par>
                              <p:par>
                                <p:cTn id="101" presetID="3" presetClass="entr" presetSubtype="1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blinds(horizontal)">
                                      <p:cBhvr>
                                        <p:cTn id="103" dur="500"/>
                                        <p:tgtEl>
                                          <p:spTgt spid="65"/>
                                        </p:tgtEl>
                                      </p:cBhvr>
                                    </p:animEffect>
                                  </p:childTnLst>
                                </p:cTn>
                              </p:par>
                            </p:childTnLst>
                          </p:cTn>
                        </p:par>
                        <p:par>
                          <p:cTn id="104" fill="hold" nodeType="afterGroup">
                            <p:stCondLst>
                              <p:cond delay="2000"/>
                            </p:stCondLst>
                            <p:childTnLst>
                              <p:par>
                                <p:cTn id="105" presetID="1" presetClass="exit" presetSubtype="0" fill="hold" grpId="1" nodeType="afterEffect">
                                  <p:stCondLst>
                                    <p:cond delay="0"/>
                                  </p:stCondLst>
                                  <p:childTnLst>
                                    <p:set>
                                      <p:cBhvr>
                                        <p:cTn id="106" dur="1" fill="hold">
                                          <p:stCondLst>
                                            <p:cond delay="0"/>
                                          </p:stCondLst>
                                        </p:cTn>
                                        <p:tgtEl>
                                          <p:spTgt spid="70"/>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blinds(horizontal)">
                                      <p:cBhvr>
                                        <p:cTn id="111" dur="500"/>
                                        <p:tgtEl>
                                          <p:spTgt spid="5"/>
                                        </p:tgtEl>
                                      </p:cBhvr>
                                    </p:animEffect>
                                  </p:childTnLst>
                                </p:cTn>
                              </p:par>
                            </p:childTnLst>
                          </p:cTn>
                        </p:par>
                        <p:par>
                          <p:cTn id="112" fill="hold" nodeType="afterGroup">
                            <p:stCondLst>
                              <p:cond delay="500"/>
                            </p:stCondLst>
                            <p:childTnLst>
                              <p:par>
                                <p:cTn id="113" presetID="10" presetClass="exit" presetSubtype="0" fill="hold" nodeType="afterEffect">
                                  <p:stCondLst>
                                    <p:cond delay="0"/>
                                  </p:stCondLst>
                                  <p:childTnLst>
                                    <p:animEffect transition="out" filter="fade">
                                      <p:cBhvr>
                                        <p:cTn id="114" dur="2000"/>
                                        <p:tgtEl>
                                          <p:spTgt spid="5"/>
                                        </p:tgtEl>
                                      </p:cBhvr>
                                    </p:animEffect>
                                    <p:set>
                                      <p:cBhvr>
                                        <p:cTn id="115" dur="1" fill="hold">
                                          <p:stCondLst>
                                            <p:cond delay="1999"/>
                                          </p:stCondLst>
                                        </p:cTn>
                                        <p:tgtEl>
                                          <p:spTgt spid="5"/>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2" nodeType="clickEffect">
                                  <p:stCondLst>
                                    <p:cond delay="0"/>
                                  </p:stCondLst>
                                  <p:childTnLst>
                                    <p:set>
                                      <p:cBhvr>
                                        <p:cTn id="119" dur="1" fill="hold">
                                          <p:stCondLst>
                                            <p:cond delay="0"/>
                                          </p:stCondLst>
                                        </p:cTn>
                                        <p:tgtEl>
                                          <p:spTgt spid="61"/>
                                        </p:tgtEl>
                                        <p:attrNameLst>
                                          <p:attrName>style.visibility</p:attrName>
                                        </p:attrNameLst>
                                      </p:cBhvr>
                                      <p:to>
                                        <p:strVal val="visible"/>
                                      </p:to>
                                    </p:set>
                                  </p:childTnLst>
                                </p:cTn>
                              </p:par>
                              <p:par>
                                <p:cTn id="120" presetID="55" presetClass="entr" presetSubtype="0" fill="hold" nodeType="withEffect">
                                  <p:stCondLst>
                                    <p:cond delay="0"/>
                                  </p:stCondLst>
                                  <p:childTnLst>
                                    <p:set>
                                      <p:cBhvr>
                                        <p:cTn id="121" dur="1" fill="hold">
                                          <p:stCondLst>
                                            <p:cond delay="0"/>
                                          </p:stCondLst>
                                        </p:cTn>
                                        <p:tgtEl>
                                          <p:spTgt spid="4"/>
                                        </p:tgtEl>
                                        <p:attrNameLst>
                                          <p:attrName>style.visibility</p:attrName>
                                        </p:attrNameLst>
                                      </p:cBhvr>
                                      <p:to>
                                        <p:strVal val="visible"/>
                                      </p:to>
                                    </p:set>
                                    <p:anim calcmode="lin" valueType="num">
                                      <p:cBhvr>
                                        <p:cTn id="122" dur="1000" fill="hold"/>
                                        <p:tgtEl>
                                          <p:spTgt spid="4"/>
                                        </p:tgtEl>
                                        <p:attrNameLst>
                                          <p:attrName>ppt_w</p:attrName>
                                        </p:attrNameLst>
                                      </p:cBhvr>
                                      <p:tavLst>
                                        <p:tav tm="0">
                                          <p:val>
                                            <p:strVal val="#ppt_w*0.70"/>
                                          </p:val>
                                        </p:tav>
                                        <p:tav tm="100000">
                                          <p:val>
                                            <p:strVal val="#ppt_w"/>
                                          </p:val>
                                        </p:tav>
                                      </p:tavLst>
                                    </p:anim>
                                    <p:anim calcmode="lin" valueType="num">
                                      <p:cBhvr>
                                        <p:cTn id="123" dur="1000" fill="hold"/>
                                        <p:tgtEl>
                                          <p:spTgt spid="4"/>
                                        </p:tgtEl>
                                        <p:attrNameLst>
                                          <p:attrName>ppt_h</p:attrName>
                                        </p:attrNameLst>
                                      </p:cBhvr>
                                      <p:tavLst>
                                        <p:tav tm="0">
                                          <p:val>
                                            <p:strVal val="#ppt_h"/>
                                          </p:val>
                                        </p:tav>
                                        <p:tav tm="100000">
                                          <p:val>
                                            <p:strVal val="#ppt_h"/>
                                          </p:val>
                                        </p:tav>
                                      </p:tavLst>
                                    </p:anim>
                                    <p:animEffect transition="in" filter="fade">
                                      <p:cBhvr>
                                        <p:cTn id="124" dur="1000"/>
                                        <p:tgtEl>
                                          <p:spTgt spid="4"/>
                                        </p:tgtEl>
                                      </p:cBhvr>
                                    </p:animEffect>
                                  </p:childTnLst>
                                </p:cTn>
                              </p:par>
                              <p:par>
                                <p:cTn id="125" presetID="1" presetClass="entr" presetSubtype="0" fill="hold" grpId="2" nodeType="withEffect">
                                  <p:stCondLst>
                                    <p:cond delay="0"/>
                                  </p:stCondLst>
                                  <p:childTnLst>
                                    <p:set>
                                      <p:cBhvr>
                                        <p:cTn id="126" dur="1" fill="hold">
                                          <p:stCondLst>
                                            <p:cond delay="0"/>
                                          </p:stCondLst>
                                        </p:cTn>
                                        <p:tgtEl>
                                          <p:spTgt spid="52"/>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8" presetClass="exit" presetSubtype="16" fill="hold" grpId="1" nodeType="clickEffect">
                                  <p:stCondLst>
                                    <p:cond delay="0"/>
                                  </p:stCondLst>
                                  <p:childTnLst>
                                    <p:animEffect transition="out" filter="diamond(in)">
                                      <p:cBhvr>
                                        <p:cTn id="130" dur="2000"/>
                                        <p:tgtEl>
                                          <p:spTgt spid="50"/>
                                        </p:tgtEl>
                                      </p:cBhvr>
                                    </p:animEffect>
                                    <p:set>
                                      <p:cBhvr>
                                        <p:cTn id="131" dur="1" fill="hold">
                                          <p:stCondLst>
                                            <p:cond delay="1999"/>
                                          </p:stCondLst>
                                        </p:cTn>
                                        <p:tgtEl>
                                          <p:spTgt spid="50"/>
                                        </p:tgtEl>
                                        <p:attrNameLst>
                                          <p:attrName>style.visibility</p:attrName>
                                        </p:attrNameLst>
                                      </p:cBhvr>
                                      <p:to>
                                        <p:strVal val="hidden"/>
                                      </p:to>
                                    </p:set>
                                  </p:childTnLst>
                                </p:cTn>
                              </p:par>
                              <p:par>
                                <p:cTn id="132" presetID="55" presetClass="entr" presetSubtype="0" fill="hold" grpId="0" nodeType="withEffect">
                                  <p:stCondLst>
                                    <p:cond delay="0"/>
                                  </p:stCondLst>
                                  <p:childTnLst>
                                    <p:set>
                                      <p:cBhvr>
                                        <p:cTn id="133" dur="1" fill="hold">
                                          <p:stCondLst>
                                            <p:cond delay="0"/>
                                          </p:stCondLst>
                                        </p:cTn>
                                        <p:tgtEl>
                                          <p:spTgt spid="69"/>
                                        </p:tgtEl>
                                        <p:attrNameLst>
                                          <p:attrName>style.visibility</p:attrName>
                                        </p:attrNameLst>
                                      </p:cBhvr>
                                      <p:to>
                                        <p:strVal val="visible"/>
                                      </p:to>
                                    </p:set>
                                    <p:anim calcmode="lin" valueType="num">
                                      <p:cBhvr>
                                        <p:cTn id="134" dur="1000" fill="hold"/>
                                        <p:tgtEl>
                                          <p:spTgt spid="69"/>
                                        </p:tgtEl>
                                        <p:attrNameLst>
                                          <p:attrName>ppt_w</p:attrName>
                                        </p:attrNameLst>
                                      </p:cBhvr>
                                      <p:tavLst>
                                        <p:tav tm="0">
                                          <p:val>
                                            <p:strVal val="#ppt_w*0.70"/>
                                          </p:val>
                                        </p:tav>
                                        <p:tav tm="100000">
                                          <p:val>
                                            <p:strVal val="#ppt_w"/>
                                          </p:val>
                                        </p:tav>
                                      </p:tavLst>
                                    </p:anim>
                                    <p:anim calcmode="lin" valueType="num">
                                      <p:cBhvr>
                                        <p:cTn id="135" dur="1000" fill="hold"/>
                                        <p:tgtEl>
                                          <p:spTgt spid="69"/>
                                        </p:tgtEl>
                                        <p:attrNameLst>
                                          <p:attrName>ppt_h</p:attrName>
                                        </p:attrNameLst>
                                      </p:cBhvr>
                                      <p:tavLst>
                                        <p:tav tm="0">
                                          <p:val>
                                            <p:strVal val="#ppt_h"/>
                                          </p:val>
                                        </p:tav>
                                        <p:tav tm="100000">
                                          <p:val>
                                            <p:strVal val="#ppt_h"/>
                                          </p:val>
                                        </p:tav>
                                      </p:tavLst>
                                    </p:anim>
                                    <p:animEffect transition="in" filter="fade">
                                      <p:cBhvr>
                                        <p:cTn id="136" dur="1000"/>
                                        <p:tgtEl>
                                          <p:spTgt spid="69"/>
                                        </p:tgtEl>
                                      </p:cBhvr>
                                    </p:animEffect>
                                  </p:childTnLst>
                                </p:cTn>
                              </p:par>
                              <p:par>
                                <p:cTn id="137" presetID="8" presetClass="entr" presetSubtype="16"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diamond(in)">
                                      <p:cBhvr>
                                        <p:cTn id="139" dur="2000"/>
                                        <p:tgtEl>
                                          <p:spTgt spid="5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 presetClass="exit" presetSubtype="0" fill="hold" nodeType="clickEffect">
                                  <p:stCondLst>
                                    <p:cond delay="0"/>
                                  </p:stCondLst>
                                  <p:childTnLst>
                                    <p:set>
                                      <p:cBhvr>
                                        <p:cTn id="143" dur="1" fill="hold">
                                          <p:stCondLst>
                                            <p:cond delay="0"/>
                                          </p:stCondLst>
                                        </p:cTn>
                                        <p:tgtEl>
                                          <p:spTgt spid="4"/>
                                        </p:tgtEl>
                                        <p:attrNameLst>
                                          <p:attrName>style.visibility</p:attrName>
                                        </p:attrNameLst>
                                      </p:cBhvr>
                                      <p:to>
                                        <p:strVal val="hidden"/>
                                      </p:to>
                                    </p:set>
                                  </p:childTnLst>
                                </p:cTn>
                              </p:par>
                              <p:par>
                                <p:cTn id="144" presetID="1" presetClass="exit" presetSubtype="0" fill="hold" grpId="3" nodeType="withEffect">
                                  <p:stCondLst>
                                    <p:cond delay="0"/>
                                  </p:stCondLst>
                                  <p:childTnLst>
                                    <p:set>
                                      <p:cBhvr>
                                        <p:cTn id="145" dur="1" fill="hold">
                                          <p:stCondLst>
                                            <p:cond delay="0"/>
                                          </p:stCondLst>
                                        </p:cTn>
                                        <p:tgtEl>
                                          <p:spTgt spid="52"/>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69"/>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65"/>
                                        </p:tgtEl>
                                        <p:attrNameLst>
                                          <p:attrName>style.visibility</p:attrName>
                                        </p:attrNameLst>
                                      </p:cBhvr>
                                      <p:to>
                                        <p:strVal val="hidden"/>
                                      </p:to>
                                    </p:set>
                                  </p:childTnLst>
                                </p:cTn>
                              </p:par>
                              <p:par>
                                <p:cTn id="152" presetID="1" presetClass="exit" presetSubtype="0" fill="hold" grpId="3" nodeType="withEffect">
                                  <p:stCondLst>
                                    <p:cond delay="0"/>
                                  </p:stCondLst>
                                  <p:childTnLst>
                                    <p:set>
                                      <p:cBhvr>
                                        <p:cTn id="153" dur="1" fill="hold">
                                          <p:stCondLst>
                                            <p:cond delay="0"/>
                                          </p:stCondLst>
                                        </p:cTn>
                                        <p:tgtEl>
                                          <p:spTgt spid="61"/>
                                        </p:tgtEl>
                                        <p:attrNameLst>
                                          <p:attrName>style.visibility</p:attrName>
                                        </p:attrNameLst>
                                      </p:cBhvr>
                                      <p:to>
                                        <p:strVal val="hidden"/>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73"/>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74"/>
                                        </p:tgtEl>
                                        <p:attrNameLst>
                                          <p:attrName>style.visibility</p:attrName>
                                        </p:attrNameLst>
                                      </p:cBhvr>
                                      <p:to>
                                        <p:strVal val="visibl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5" presetClass="entr" presetSubtype="0" fill="hold" grpId="0" nodeType="clickEffect">
                                  <p:stCondLst>
                                    <p:cond delay="0"/>
                                  </p:stCondLst>
                                  <p:childTnLst>
                                    <p:set>
                                      <p:cBhvr>
                                        <p:cTn id="163" dur="1" fill="hold">
                                          <p:stCondLst>
                                            <p:cond delay="0"/>
                                          </p:stCondLst>
                                        </p:cTn>
                                        <p:tgtEl>
                                          <p:spTgt spid="51"/>
                                        </p:tgtEl>
                                        <p:attrNameLst>
                                          <p:attrName>style.visibility</p:attrName>
                                        </p:attrNameLst>
                                      </p:cBhvr>
                                      <p:to>
                                        <p:strVal val="visible"/>
                                      </p:to>
                                    </p:set>
                                    <p:anim calcmode="lin" valueType="num">
                                      <p:cBhvr>
                                        <p:cTn id="164" dur="1000" fill="hold"/>
                                        <p:tgtEl>
                                          <p:spTgt spid="51"/>
                                        </p:tgtEl>
                                        <p:attrNameLst>
                                          <p:attrName>ppt_w</p:attrName>
                                        </p:attrNameLst>
                                      </p:cBhvr>
                                      <p:tavLst>
                                        <p:tav tm="0">
                                          <p:val>
                                            <p:strVal val="#ppt_w*0.70"/>
                                          </p:val>
                                        </p:tav>
                                        <p:tav tm="100000">
                                          <p:val>
                                            <p:strVal val="#ppt_w"/>
                                          </p:val>
                                        </p:tav>
                                      </p:tavLst>
                                    </p:anim>
                                    <p:anim calcmode="lin" valueType="num">
                                      <p:cBhvr>
                                        <p:cTn id="165" dur="1000" fill="hold"/>
                                        <p:tgtEl>
                                          <p:spTgt spid="51"/>
                                        </p:tgtEl>
                                        <p:attrNameLst>
                                          <p:attrName>ppt_h</p:attrName>
                                        </p:attrNameLst>
                                      </p:cBhvr>
                                      <p:tavLst>
                                        <p:tav tm="0">
                                          <p:val>
                                            <p:strVal val="#ppt_h"/>
                                          </p:val>
                                        </p:tav>
                                        <p:tav tm="100000">
                                          <p:val>
                                            <p:strVal val="#ppt_h"/>
                                          </p:val>
                                        </p:tav>
                                      </p:tavLst>
                                    </p:anim>
                                    <p:animEffect transition="in" filter="fade">
                                      <p:cBhvr>
                                        <p:cTn id="166" dur="1000"/>
                                        <p:tgtEl>
                                          <p:spTgt spid="5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blinds(horizontal)">
                                      <p:cBhvr>
                                        <p:cTn id="169" dur="500"/>
                                        <p:tgtEl>
                                          <p:spTgt spid="75"/>
                                        </p:tgtEl>
                                      </p:cBhvr>
                                    </p:animEffect>
                                  </p:childTnLst>
                                </p:cTn>
                              </p:par>
                              <p:par>
                                <p:cTn id="170" presetID="53" presetClass="exit" presetSubtype="0" fill="hold" grpId="1" nodeType="withEffect">
                                  <p:stCondLst>
                                    <p:cond delay="0"/>
                                  </p:stCondLst>
                                  <p:childTnLst>
                                    <p:anim calcmode="lin" valueType="num">
                                      <p:cBhvr>
                                        <p:cTn id="171" dur="2000"/>
                                        <p:tgtEl>
                                          <p:spTgt spid="74"/>
                                        </p:tgtEl>
                                        <p:attrNameLst>
                                          <p:attrName>ppt_w</p:attrName>
                                        </p:attrNameLst>
                                      </p:cBhvr>
                                      <p:tavLst>
                                        <p:tav tm="0">
                                          <p:val>
                                            <p:strVal val="ppt_w"/>
                                          </p:val>
                                        </p:tav>
                                        <p:tav tm="100000">
                                          <p:val>
                                            <p:fltVal val="0"/>
                                          </p:val>
                                        </p:tav>
                                      </p:tavLst>
                                    </p:anim>
                                    <p:anim calcmode="lin" valueType="num">
                                      <p:cBhvr>
                                        <p:cTn id="172" dur="2000"/>
                                        <p:tgtEl>
                                          <p:spTgt spid="74"/>
                                        </p:tgtEl>
                                        <p:attrNameLst>
                                          <p:attrName>ppt_h</p:attrName>
                                        </p:attrNameLst>
                                      </p:cBhvr>
                                      <p:tavLst>
                                        <p:tav tm="0">
                                          <p:val>
                                            <p:strVal val="ppt_h"/>
                                          </p:val>
                                        </p:tav>
                                        <p:tav tm="100000">
                                          <p:val>
                                            <p:fltVal val="0"/>
                                          </p:val>
                                        </p:tav>
                                      </p:tavLst>
                                    </p:anim>
                                    <p:animEffect transition="out" filter="fade">
                                      <p:cBhvr>
                                        <p:cTn id="173" dur="2000"/>
                                        <p:tgtEl>
                                          <p:spTgt spid="74"/>
                                        </p:tgtEl>
                                      </p:cBhvr>
                                    </p:animEffect>
                                    <p:set>
                                      <p:cBhvr>
                                        <p:cTn id="174" dur="1" fill="hold">
                                          <p:stCondLst>
                                            <p:cond delay="1999"/>
                                          </p:stCondLst>
                                        </p:cTn>
                                        <p:tgtEl>
                                          <p:spTgt spid="74"/>
                                        </p:tgtEl>
                                        <p:attrNameLst>
                                          <p:attrName>style.visibility</p:attrName>
                                        </p:attrNameLst>
                                      </p:cBhvr>
                                      <p:to>
                                        <p:strVal val="hidden"/>
                                      </p:to>
                                    </p:set>
                                  </p:childTnLst>
                                </p:cTn>
                              </p:par>
                            </p:childTnLst>
                          </p:cTn>
                        </p:par>
                        <p:par>
                          <p:cTn id="175" fill="hold" nodeType="afterGroup">
                            <p:stCondLst>
                              <p:cond delay="2000"/>
                            </p:stCondLst>
                            <p:childTnLst>
                              <p:par>
                                <p:cTn id="176" presetID="1" presetClass="exit" presetSubtype="0" fill="hold" grpId="1" nodeType="afterEffect">
                                  <p:stCondLst>
                                    <p:cond delay="0"/>
                                  </p:stCondLst>
                                  <p:childTnLst>
                                    <p:set>
                                      <p:cBhvr>
                                        <p:cTn id="177" dur="1" fill="hold">
                                          <p:stCondLst>
                                            <p:cond delay="0"/>
                                          </p:stCondLst>
                                        </p:cTn>
                                        <p:tgtEl>
                                          <p:spTgt spid="73"/>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3" presetClass="entr" presetSubtype="10" fill="hold" nodeType="clickEffect">
                                  <p:stCondLst>
                                    <p:cond delay="0"/>
                                  </p:stCondLst>
                                  <p:childTnLst>
                                    <p:set>
                                      <p:cBhvr>
                                        <p:cTn id="181" dur="1" fill="hold">
                                          <p:stCondLst>
                                            <p:cond delay="0"/>
                                          </p:stCondLst>
                                        </p:cTn>
                                        <p:tgtEl>
                                          <p:spTgt spid="6"/>
                                        </p:tgtEl>
                                        <p:attrNameLst>
                                          <p:attrName>style.visibility</p:attrName>
                                        </p:attrNameLst>
                                      </p:cBhvr>
                                      <p:to>
                                        <p:strVal val="visible"/>
                                      </p:to>
                                    </p:set>
                                    <p:animEffect transition="in" filter="blinds(horizontal)">
                                      <p:cBhvr>
                                        <p:cTn id="182" dur="500"/>
                                        <p:tgtEl>
                                          <p:spTgt spid="6"/>
                                        </p:tgtEl>
                                      </p:cBhvr>
                                    </p:animEffect>
                                  </p:childTnLst>
                                </p:cTn>
                              </p:par>
                            </p:childTnLst>
                          </p:cTn>
                        </p:par>
                        <p:par>
                          <p:cTn id="183" fill="hold" nodeType="afterGroup">
                            <p:stCondLst>
                              <p:cond delay="500"/>
                            </p:stCondLst>
                            <p:childTnLst>
                              <p:par>
                                <p:cTn id="184" presetID="10" presetClass="exit" presetSubtype="0" fill="hold" nodeType="afterEffect">
                                  <p:stCondLst>
                                    <p:cond delay="0"/>
                                  </p:stCondLst>
                                  <p:childTnLst>
                                    <p:animEffect transition="out" filter="fade">
                                      <p:cBhvr>
                                        <p:cTn id="185" dur="2000"/>
                                        <p:tgtEl>
                                          <p:spTgt spid="6"/>
                                        </p:tgtEl>
                                      </p:cBhvr>
                                    </p:animEffect>
                                    <p:set>
                                      <p:cBhvr>
                                        <p:cTn id="186" dur="1" fill="hold">
                                          <p:stCondLst>
                                            <p:cond delay="1999"/>
                                          </p:stCondLst>
                                        </p:cTn>
                                        <p:tgtEl>
                                          <p:spTgt spid="6"/>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4" nodeType="clickEffect">
                                  <p:stCondLst>
                                    <p:cond delay="0"/>
                                  </p:stCondLst>
                                  <p:childTnLst>
                                    <p:set>
                                      <p:cBhvr>
                                        <p:cTn id="190" dur="1" fill="hold">
                                          <p:stCondLst>
                                            <p:cond delay="0"/>
                                          </p:stCondLst>
                                        </p:cTn>
                                        <p:tgtEl>
                                          <p:spTgt spid="61"/>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4"/>
                                        </p:tgtEl>
                                        <p:attrNameLst>
                                          <p:attrName>style.visibility</p:attrName>
                                        </p:attrNameLst>
                                      </p:cBhvr>
                                      <p:to>
                                        <p:strVal val="visible"/>
                                      </p:to>
                                    </p:set>
                                  </p:childTnLst>
                                </p:cTn>
                              </p:par>
                              <p:par>
                                <p:cTn id="193" presetID="1" presetClass="entr" presetSubtype="0" fill="hold" grpId="4" nodeType="withEffect">
                                  <p:stCondLst>
                                    <p:cond delay="0"/>
                                  </p:stCondLst>
                                  <p:childTnLst>
                                    <p:set>
                                      <p:cBhvr>
                                        <p:cTn id="194" dur="1" fill="hold">
                                          <p:stCondLst>
                                            <p:cond delay="0"/>
                                          </p:stCondLst>
                                        </p:cTn>
                                        <p:tgtEl>
                                          <p:spTgt spid="52"/>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8" presetClass="exit" presetSubtype="16" fill="hold" grpId="1" nodeType="clickEffect">
                                  <p:stCondLst>
                                    <p:cond delay="0"/>
                                  </p:stCondLst>
                                  <p:childTnLst>
                                    <p:animEffect transition="out" filter="diamond(in)">
                                      <p:cBhvr>
                                        <p:cTn id="198" dur="2000"/>
                                        <p:tgtEl>
                                          <p:spTgt spid="51"/>
                                        </p:tgtEl>
                                      </p:cBhvr>
                                    </p:animEffect>
                                    <p:set>
                                      <p:cBhvr>
                                        <p:cTn id="199" dur="1" fill="hold">
                                          <p:stCondLst>
                                            <p:cond delay="1999"/>
                                          </p:stCondLst>
                                        </p:cTn>
                                        <p:tgtEl>
                                          <p:spTgt spid="51"/>
                                        </p:tgtEl>
                                        <p:attrNameLst>
                                          <p:attrName>style.visibility</p:attrName>
                                        </p:attrNameLst>
                                      </p:cBhvr>
                                      <p:to>
                                        <p:strVal val="hidden"/>
                                      </p:to>
                                    </p:set>
                                  </p:childTnLst>
                                </p:cTn>
                              </p:par>
                              <p:par>
                                <p:cTn id="200" presetID="55" presetClass="entr" presetSubtype="0" fill="hold" grpId="0" nodeType="withEffect">
                                  <p:stCondLst>
                                    <p:cond delay="0"/>
                                  </p:stCondLst>
                                  <p:childTnLst>
                                    <p:set>
                                      <p:cBhvr>
                                        <p:cTn id="201" dur="1" fill="hold">
                                          <p:stCondLst>
                                            <p:cond delay="0"/>
                                          </p:stCondLst>
                                        </p:cTn>
                                        <p:tgtEl>
                                          <p:spTgt spid="79"/>
                                        </p:tgtEl>
                                        <p:attrNameLst>
                                          <p:attrName>style.visibility</p:attrName>
                                        </p:attrNameLst>
                                      </p:cBhvr>
                                      <p:to>
                                        <p:strVal val="visible"/>
                                      </p:to>
                                    </p:set>
                                    <p:anim calcmode="lin" valueType="num">
                                      <p:cBhvr>
                                        <p:cTn id="202" dur="1000" fill="hold"/>
                                        <p:tgtEl>
                                          <p:spTgt spid="79"/>
                                        </p:tgtEl>
                                        <p:attrNameLst>
                                          <p:attrName>ppt_w</p:attrName>
                                        </p:attrNameLst>
                                      </p:cBhvr>
                                      <p:tavLst>
                                        <p:tav tm="0">
                                          <p:val>
                                            <p:strVal val="#ppt_w*0.70"/>
                                          </p:val>
                                        </p:tav>
                                        <p:tav tm="100000">
                                          <p:val>
                                            <p:strVal val="#ppt_w"/>
                                          </p:val>
                                        </p:tav>
                                      </p:tavLst>
                                    </p:anim>
                                    <p:anim calcmode="lin" valueType="num">
                                      <p:cBhvr>
                                        <p:cTn id="203" dur="1000" fill="hold"/>
                                        <p:tgtEl>
                                          <p:spTgt spid="79"/>
                                        </p:tgtEl>
                                        <p:attrNameLst>
                                          <p:attrName>ppt_h</p:attrName>
                                        </p:attrNameLst>
                                      </p:cBhvr>
                                      <p:tavLst>
                                        <p:tav tm="0">
                                          <p:val>
                                            <p:strVal val="#ppt_h"/>
                                          </p:val>
                                        </p:tav>
                                        <p:tav tm="100000">
                                          <p:val>
                                            <p:strVal val="#ppt_h"/>
                                          </p:val>
                                        </p:tav>
                                      </p:tavLst>
                                    </p:anim>
                                    <p:animEffect transition="in" filter="fade">
                                      <p:cBhvr>
                                        <p:cTn id="204" dur="1000"/>
                                        <p:tgtEl>
                                          <p:spTgt spid="79"/>
                                        </p:tgtEl>
                                      </p:cBhvr>
                                    </p:animEffect>
                                  </p:childTnLst>
                                </p:cTn>
                              </p:par>
                              <p:par>
                                <p:cTn id="205" presetID="8" presetClass="entr" presetSubtype="16" fill="hold" grpId="0" nodeType="withEffect">
                                  <p:stCondLst>
                                    <p:cond delay="0"/>
                                  </p:stCondLst>
                                  <p:childTnLst>
                                    <p:set>
                                      <p:cBhvr>
                                        <p:cTn id="206" dur="1" fill="hold">
                                          <p:stCondLst>
                                            <p:cond delay="0"/>
                                          </p:stCondLst>
                                        </p:cTn>
                                        <p:tgtEl>
                                          <p:spTgt spid="80"/>
                                        </p:tgtEl>
                                        <p:attrNameLst>
                                          <p:attrName>style.visibility</p:attrName>
                                        </p:attrNameLst>
                                      </p:cBhvr>
                                      <p:to>
                                        <p:strVal val="visible"/>
                                      </p:to>
                                    </p:set>
                                    <p:animEffect transition="in" filter="diamond(in)">
                                      <p:cBhvr>
                                        <p:cTn id="207" dur="2000"/>
                                        <p:tgtEl>
                                          <p:spTgt spid="80"/>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xit" presetSubtype="0" fill="hold" grpId="5" nodeType="clickEffect">
                                  <p:stCondLst>
                                    <p:cond delay="0"/>
                                  </p:stCondLst>
                                  <p:childTnLst>
                                    <p:set>
                                      <p:cBhvr>
                                        <p:cTn id="211" dur="1" fill="hold">
                                          <p:stCondLst>
                                            <p:cond delay="0"/>
                                          </p:stCondLst>
                                        </p:cTn>
                                        <p:tgtEl>
                                          <p:spTgt spid="52"/>
                                        </p:tgtEl>
                                        <p:attrNameLst>
                                          <p:attrName>style.visibility</p:attrName>
                                        </p:attrNameLst>
                                      </p:cBhvr>
                                      <p:to>
                                        <p:strVal val="hidden"/>
                                      </p:to>
                                    </p:set>
                                  </p:childTnLst>
                                </p:cTn>
                              </p:par>
                              <p:par>
                                <p:cTn id="212" presetID="1" presetClass="exit" presetSubtype="0" fill="hold" nodeType="withEffect">
                                  <p:stCondLst>
                                    <p:cond delay="0"/>
                                  </p:stCondLst>
                                  <p:childTnLst>
                                    <p:set>
                                      <p:cBhvr>
                                        <p:cTn id="213" dur="1" fill="hold">
                                          <p:stCondLst>
                                            <p:cond delay="0"/>
                                          </p:stCondLst>
                                        </p:cTn>
                                        <p:tgtEl>
                                          <p:spTgt spid="4"/>
                                        </p:tgtEl>
                                        <p:attrNameLst>
                                          <p:attrName>style.visibility</p:attrName>
                                        </p:attrNameLst>
                                      </p:cBhvr>
                                      <p:to>
                                        <p:strVal val="hidden"/>
                                      </p:to>
                                    </p:set>
                                  </p:childTnLst>
                                </p:cTn>
                              </p:par>
                              <p:par>
                                <p:cTn id="214" presetID="1" presetClass="exit" presetSubtype="0" fill="hold" grpId="5" nodeType="withEffect">
                                  <p:stCondLst>
                                    <p:cond delay="0"/>
                                  </p:stCondLst>
                                  <p:childTnLst>
                                    <p:set>
                                      <p:cBhvr>
                                        <p:cTn id="215" dur="1" fill="hold">
                                          <p:stCondLst>
                                            <p:cond delay="0"/>
                                          </p:stCondLst>
                                        </p:cTn>
                                        <p:tgtEl>
                                          <p:spTgt spid="61"/>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79"/>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75"/>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2" grpId="0" animBg="1"/>
      <p:bldP spid="52" grpId="1" animBg="1"/>
      <p:bldP spid="52" grpId="2" animBg="1"/>
      <p:bldP spid="52" grpId="3" animBg="1"/>
      <p:bldP spid="52" grpId="4" animBg="1"/>
      <p:bldP spid="52" grpId="5" animBg="1"/>
      <p:bldP spid="53" grpId="0" animBg="1"/>
      <p:bldP spid="53" grpId="1" animBg="1"/>
      <p:bldP spid="55" grpId="0" animBg="1"/>
      <p:bldP spid="55" grpId="1" animBg="1"/>
      <p:bldP spid="56" grpId="0"/>
      <p:bldP spid="56" grpId="1"/>
      <p:bldP spid="61" grpId="0"/>
      <p:bldP spid="61" grpId="1"/>
      <p:bldP spid="61" grpId="2"/>
      <p:bldP spid="61" grpId="3"/>
      <p:bldP spid="61" grpId="4"/>
      <p:bldP spid="61" grpId="5"/>
      <p:bldP spid="69" grpId="0" animBg="1"/>
      <p:bldP spid="69" grpId="1" animBg="1"/>
      <p:bldP spid="70" grpId="0" animBg="1"/>
      <p:bldP spid="70" grpId="1" animBg="1"/>
      <p:bldP spid="71" grpId="0" animBg="1"/>
      <p:bldP spid="71" grpId="1" animBg="1"/>
      <p:bldP spid="73" grpId="0" animBg="1"/>
      <p:bldP spid="73" grpId="1" animBg="1"/>
      <p:bldP spid="74" grpId="0" animBg="1"/>
      <p:bldP spid="74" grpId="1" animBg="1"/>
      <p:bldP spid="79" grpId="0" animBg="1"/>
      <p:bldP spid="79" grpId="1" animBg="1"/>
      <p:bldP spid="80" grpId="0" animBg="1"/>
      <p:bldP spid="80" grpId="1" animBg="1"/>
      <p:bldP spid="23" grpId="0" animBg="1"/>
      <p:bldP spid="24" grpId="0" animBg="1"/>
      <p:bldP spid="24" grpId="1" animBg="1"/>
      <p:bldP spid="50" grpId="0" animBg="1"/>
      <p:bldP spid="50" grpId="1" animBg="1"/>
      <p:bldP spid="57" grpId="0"/>
      <p:bldP spid="57" grpId="1"/>
      <p:bldP spid="65" grpId="0"/>
      <p:bldP spid="65" grpId="1"/>
      <p:bldP spid="75" grpId="0"/>
      <p:bldP spid="75" grpId="1"/>
      <p:bldP spid="51" grpId="0" animBg="1"/>
      <p:bldP spid="5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62"/>
          <p:cNvSpPr>
            <a:spLocks noChangeArrowheads="1"/>
          </p:cNvSpPr>
          <p:nvPr/>
        </p:nvSpPr>
        <p:spPr bwMode="auto">
          <a:xfrm>
            <a:off x="2408663" y="345688"/>
            <a:ext cx="8374566" cy="4772721"/>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5370" name="TextBox 306"/>
          <p:cNvSpPr txBox="1">
            <a:spLocks noChangeArrowheads="1"/>
          </p:cNvSpPr>
          <p:nvPr/>
        </p:nvSpPr>
        <p:spPr bwMode="auto">
          <a:xfrm>
            <a:off x="2763491" y="704235"/>
            <a:ext cx="2419454"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Gel scanning</a:t>
            </a:r>
            <a:endParaRPr lang="en-IN" altLang="en-US" sz="1452" b="1">
              <a:solidFill>
                <a:schemeClr val="tx1"/>
              </a:solidFill>
            </a:endParaRPr>
          </a:p>
        </p:txBody>
      </p:sp>
      <p:cxnSp>
        <p:nvCxnSpPr>
          <p:cNvPr id="64" name="Straight Arrow Connector 63"/>
          <p:cNvCxnSpPr>
            <a:cxnSpLocks noChangeShapeType="1"/>
          </p:cNvCxnSpPr>
          <p:nvPr/>
        </p:nvCxnSpPr>
        <p:spPr bwMode="auto">
          <a:xfrm>
            <a:off x="5512739" y="4427025"/>
            <a:ext cx="97498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 name="Straight Arrow Connector 65"/>
          <p:cNvCxnSpPr>
            <a:cxnSpLocks noChangeShapeType="1"/>
          </p:cNvCxnSpPr>
          <p:nvPr/>
        </p:nvCxnSpPr>
        <p:spPr bwMode="auto">
          <a:xfrm rot="5400000">
            <a:off x="4897795" y="3875448"/>
            <a:ext cx="712875" cy="144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 name="TextBox 71"/>
          <p:cNvSpPr txBox="1">
            <a:spLocks noChangeArrowheads="1"/>
          </p:cNvSpPr>
          <p:nvPr/>
        </p:nvSpPr>
        <p:spPr bwMode="auto">
          <a:xfrm>
            <a:off x="4644328" y="3152491"/>
            <a:ext cx="575542" cy="1313418"/>
          </a:xfrm>
          <a:prstGeom prst="rect">
            <a:avLst/>
          </a:prstGeom>
          <a:noFill/>
          <a:ln w="9525">
            <a:noFill/>
            <a:miter lim="800000"/>
            <a:headEnd/>
            <a:tailEnd/>
          </a:ln>
        </p:spPr>
        <p:txBody>
          <a:bodyPr vert="vert270">
            <a:spAutoFit/>
          </a:bodyPr>
          <a:lstStyle/>
          <a:p>
            <a:pPr algn="ctr">
              <a:defRPr/>
            </a:pPr>
            <a:r>
              <a:rPr lang="en-US" sz="1270">
                <a:latin typeface="Arial" charset="0"/>
              </a:rPr>
              <a:t>Decreasing molecular weight</a:t>
            </a:r>
            <a:endParaRPr lang="en-IN" sz="1270" dirty="0">
              <a:latin typeface="Arial" charset="0"/>
            </a:endParaRPr>
          </a:p>
        </p:txBody>
      </p:sp>
      <p:sp>
        <p:nvSpPr>
          <p:cNvPr id="76" name="TextBox 75"/>
          <p:cNvSpPr txBox="1">
            <a:spLocks noChangeArrowheads="1"/>
          </p:cNvSpPr>
          <p:nvPr/>
        </p:nvSpPr>
        <p:spPr bwMode="auto">
          <a:xfrm>
            <a:off x="5397527" y="4465910"/>
            <a:ext cx="1389746"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Decreasing pH</a:t>
            </a:r>
            <a:endParaRPr lang="en-IN" altLang="en-US" sz="1270">
              <a:solidFill>
                <a:schemeClr val="tx1"/>
              </a:solidFill>
            </a:endParaRPr>
          </a:p>
        </p:txBody>
      </p:sp>
      <p:grpSp>
        <p:nvGrpSpPr>
          <p:cNvPr id="2" name="Group 69"/>
          <p:cNvGrpSpPr>
            <a:grpSpLocks/>
          </p:cNvGrpSpPr>
          <p:nvPr/>
        </p:nvGrpSpPr>
        <p:grpSpPr bwMode="auto">
          <a:xfrm>
            <a:off x="5966388" y="927458"/>
            <a:ext cx="2203431" cy="1620171"/>
            <a:chOff x="155575" y="207956"/>
            <a:chExt cx="4286250" cy="2714625"/>
          </a:xfrm>
        </p:grpSpPr>
        <p:pic>
          <p:nvPicPr>
            <p:cNvPr id="82" name="Picture 135" descr="EDI.jpg"/>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155575" y="207956"/>
              <a:ext cx="4286250" cy="2714625"/>
            </a:xfrm>
            <a:prstGeom prst="rect">
              <a:avLst/>
            </a:prstGeom>
            <a:noFill/>
            <a:ln w="9525">
              <a:noFill/>
              <a:miter lim="800000"/>
              <a:headEnd/>
              <a:tailEnd/>
            </a:ln>
          </p:spPr>
        </p:pic>
        <p:sp>
          <p:nvSpPr>
            <p:cNvPr id="15407" name="Rectangle 67"/>
            <p:cNvSpPr>
              <a:spLocks noChangeArrowheads="1"/>
            </p:cNvSpPr>
            <p:nvPr/>
          </p:nvSpPr>
          <p:spPr bwMode="auto">
            <a:xfrm rot="588906">
              <a:off x="2311445" y="1412840"/>
              <a:ext cx="724607" cy="152001"/>
            </a:xfrm>
            <a:prstGeom prst="rect">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84" name="Rectangle 83"/>
            <p:cNvSpPr/>
            <p:nvPr/>
          </p:nvSpPr>
          <p:spPr bwMode="auto">
            <a:xfrm rot="324138">
              <a:off x="2046567" y="765360"/>
              <a:ext cx="641538" cy="13030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buFont typeface="Wingdings" pitchFamily="2" charset="2"/>
                <a:buNone/>
                <a:defRPr/>
              </a:pPr>
              <a:endParaRPr lang="en-IN" sz="1633">
                <a:latin typeface="Arial" charset="0"/>
              </a:endParaRPr>
            </a:p>
          </p:txBody>
        </p:sp>
      </p:grpSp>
      <p:sp>
        <p:nvSpPr>
          <p:cNvPr id="85" name="TextBox 84"/>
          <p:cNvSpPr txBox="1">
            <a:spLocks noChangeArrowheads="1"/>
          </p:cNvSpPr>
          <p:nvPr/>
        </p:nvSpPr>
        <p:spPr bwMode="auto">
          <a:xfrm>
            <a:off x="5253512" y="1065713"/>
            <a:ext cx="1231330"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Gel scanner</a:t>
            </a:r>
            <a:endParaRPr lang="en-IN" altLang="en-US" sz="1270">
              <a:solidFill>
                <a:schemeClr val="tx1"/>
              </a:solidFill>
            </a:endParaRPr>
          </a:p>
        </p:txBody>
      </p:sp>
      <p:sp>
        <p:nvSpPr>
          <p:cNvPr id="86" name="TextBox 85"/>
          <p:cNvSpPr txBox="1">
            <a:spLocks noChangeArrowheads="1"/>
          </p:cNvSpPr>
          <p:nvPr/>
        </p:nvSpPr>
        <p:spPr bwMode="auto">
          <a:xfrm>
            <a:off x="4436947" y="2262479"/>
            <a:ext cx="1499197"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Emission maxima – 580 nm</a:t>
            </a:r>
            <a:endParaRPr lang="en-IN" altLang="en-US" sz="1270">
              <a:solidFill>
                <a:schemeClr val="tx1"/>
              </a:solidFill>
            </a:endParaRPr>
          </a:p>
        </p:txBody>
      </p:sp>
      <p:pic>
        <p:nvPicPr>
          <p:cNvPr id="87" name="Picture 58" descr="E:\Gel images\Pro-q-diamon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3125" y="3218739"/>
            <a:ext cx="1169403" cy="113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lowchart: Extract 87"/>
          <p:cNvSpPr/>
          <p:nvPr/>
        </p:nvSpPr>
        <p:spPr bwMode="auto">
          <a:xfrm rot="1896614">
            <a:off x="5747598" y="1484708"/>
            <a:ext cx="1342597" cy="2018128"/>
          </a:xfrm>
          <a:prstGeom prst="flowChartExtract">
            <a:avLst/>
          </a:prstGeom>
          <a:solidFill>
            <a:srgbClr val="FFFF66"/>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lstStyle/>
          <a:p>
            <a:pPr>
              <a:buFont typeface="Wingdings" pitchFamily="2" charset="2"/>
              <a:buNone/>
              <a:defRPr/>
            </a:pPr>
            <a:endParaRPr lang="en-IN" sz="1633">
              <a:latin typeface="Arial" charset="0"/>
            </a:endParaRPr>
          </a:p>
        </p:txBody>
      </p:sp>
      <p:sp>
        <p:nvSpPr>
          <p:cNvPr id="112" name="Curved Down Arrow 111"/>
          <p:cNvSpPr/>
          <p:nvPr/>
        </p:nvSpPr>
        <p:spPr bwMode="auto">
          <a:xfrm>
            <a:off x="7547672" y="1147800"/>
            <a:ext cx="1036909" cy="414764"/>
          </a:xfrm>
          <a:prstGeom prst="curvedDownArrow">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13" name="TextBox 112"/>
          <p:cNvSpPr txBox="1">
            <a:spLocks noChangeArrowheads="1"/>
          </p:cNvSpPr>
          <p:nvPr/>
        </p:nvSpPr>
        <p:spPr bwMode="auto">
          <a:xfrm>
            <a:off x="6523726" y="3575897"/>
            <a:ext cx="1369584"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Phosphoprotein image</a:t>
            </a:r>
            <a:endParaRPr lang="en-IN" altLang="en-US" sz="1270">
              <a:solidFill>
                <a:schemeClr val="tx1"/>
              </a:solidFill>
            </a:endParaRPr>
          </a:p>
        </p:txBody>
      </p:sp>
      <p:grpSp>
        <p:nvGrpSpPr>
          <p:cNvPr id="3" name="Group 45"/>
          <p:cNvGrpSpPr>
            <a:grpSpLocks/>
          </p:cNvGrpSpPr>
          <p:nvPr/>
        </p:nvGrpSpPr>
        <p:grpSpPr bwMode="auto">
          <a:xfrm>
            <a:off x="4173399" y="1147802"/>
            <a:ext cx="1231330" cy="1143357"/>
            <a:chOff x="2921000" y="1265238"/>
            <a:chExt cx="1357313" cy="1260339"/>
          </a:xfrm>
        </p:grpSpPr>
        <p:grpSp>
          <p:nvGrpSpPr>
            <p:cNvPr id="15402" name="Group 97"/>
            <p:cNvGrpSpPr>
              <a:grpSpLocks/>
            </p:cNvGrpSpPr>
            <p:nvPr/>
          </p:nvGrpSpPr>
          <p:grpSpPr bwMode="auto">
            <a:xfrm>
              <a:off x="2921000" y="1265238"/>
              <a:ext cx="1357313" cy="1260339"/>
              <a:chOff x="1701800" y="1265237"/>
              <a:chExt cx="1357312" cy="1260139"/>
            </a:xfrm>
          </p:grpSpPr>
          <p:pic>
            <p:nvPicPr>
              <p:cNvPr id="15404" name="Picture 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712" y="1265237"/>
                <a:ext cx="1012458" cy="8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5" name="TextBox 96"/>
              <p:cNvSpPr txBox="1">
                <a:spLocks noChangeArrowheads="1"/>
              </p:cNvSpPr>
              <p:nvPr/>
            </p:nvSpPr>
            <p:spPr bwMode="auto">
              <a:xfrm>
                <a:off x="1701800" y="2208212"/>
                <a:ext cx="1357312" cy="31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Stained gel</a:t>
                </a:r>
                <a:endParaRPr lang="en-IN" altLang="en-US" sz="1270">
                  <a:solidFill>
                    <a:schemeClr val="tx1"/>
                  </a:solidFill>
                </a:endParaRPr>
              </a:p>
            </p:txBody>
          </p:sp>
        </p:grpSp>
        <p:sp>
          <p:nvSpPr>
            <p:cNvPr id="44" name="Rectangle 43"/>
            <p:cNvSpPr/>
            <p:nvPr/>
          </p:nvSpPr>
          <p:spPr bwMode="auto">
            <a:xfrm>
              <a:off x="3014663" y="1446213"/>
              <a:ext cx="931862" cy="641350"/>
            </a:xfrm>
            <a:prstGeom prst="rect">
              <a:avLst/>
            </a:prstGeom>
            <a:solidFill>
              <a:srgbClr val="E4E4F8"/>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grpSp>
        <p:nvGrpSpPr>
          <p:cNvPr id="5" name="Group 48"/>
          <p:cNvGrpSpPr>
            <a:grpSpLocks/>
          </p:cNvGrpSpPr>
          <p:nvPr/>
        </p:nvGrpSpPr>
        <p:grpSpPr bwMode="auto">
          <a:xfrm>
            <a:off x="8100691" y="1562565"/>
            <a:ext cx="1244291" cy="1313115"/>
            <a:chOff x="7250113" y="1722438"/>
            <a:chExt cx="1371600" cy="1447466"/>
          </a:xfrm>
        </p:grpSpPr>
        <p:grpSp>
          <p:nvGrpSpPr>
            <p:cNvPr id="15398" name="Group 108"/>
            <p:cNvGrpSpPr>
              <a:grpSpLocks/>
            </p:cNvGrpSpPr>
            <p:nvPr/>
          </p:nvGrpSpPr>
          <p:grpSpPr bwMode="auto">
            <a:xfrm>
              <a:off x="7250113" y="1722438"/>
              <a:ext cx="1371600" cy="1447466"/>
              <a:chOff x="1763712" y="1265237"/>
              <a:chExt cx="1371600" cy="1446806"/>
            </a:xfrm>
          </p:grpSpPr>
          <p:pic>
            <p:nvPicPr>
              <p:cNvPr id="15400" name="Picture 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712" y="1265237"/>
                <a:ext cx="1012458" cy="8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1" name="TextBox 110"/>
              <p:cNvSpPr txBox="1">
                <a:spLocks noChangeArrowheads="1"/>
              </p:cNvSpPr>
              <p:nvPr/>
            </p:nvSpPr>
            <p:spPr bwMode="auto">
              <a:xfrm>
                <a:off x="1778000" y="2179637"/>
                <a:ext cx="1357312" cy="5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Gel removed from scanner</a:t>
                </a:r>
                <a:endParaRPr lang="en-IN" altLang="en-US" sz="1270">
                  <a:solidFill>
                    <a:schemeClr val="tx1"/>
                  </a:solidFill>
                </a:endParaRPr>
              </a:p>
            </p:txBody>
          </p:sp>
        </p:grpSp>
        <p:sp>
          <p:nvSpPr>
            <p:cNvPr id="47" name="Rectangle 46"/>
            <p:cNvSpPr/>
            <p:nvPr/>
          </p:nvSpPr>
          <p:spPr bwMode="auto">
            <a:xfrm>
              <a:off x="7292975" y="1919288"/>
              <a:ext cx="931863" cy="641350"/>
            </a:xfrm>
            <a:prstGeom prst="rect">
              <a:avLst/>
            </a:prstGeom>
            <a:solidFill>
              <a:srgbClr val="E4E4F8"/>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Tree>
    <p:extLst>
      <p:ext uri="{BB962C8B-B14F-4D97-AF65-F5344CB8AC3E}">
        <p14:creationId xmlns:p14="http://schemas.microsoft.com/office/powerpoint/2010/main" val="1227851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6.49858E-6 6.98133E-6 L 0.24205 -0.01006 " pathEditMode="relative" ptsTypes="AA">
                                      <p:cBhvr>
                                        <p:cTn id="14" dur="2000" fill="hold"/>
                                        <p:tgtEl>
                                          <p:spTgt spid="3"/>
                                        </p:tgtEl>
                                        <p:attrNameLst>
                                          <p:attrName>ppt_x</p:attrName>
                                          <p:attrName>ppt_y</p:attrName>
                                        </p:attrNameLst>
                                      </p:cBhvr>
                                    </p:animMotion>
                                  </p:childTnLst>
                                </p:cTn>
                              </p:par>
                            </p:childTnLst>
                          </p:cTn>
                        </p:par>
                        <p:par>
                          <p:cTn id="15" fill="hold" nodeType="afterGroup">
                            <p:stCondLst>
                              <p:cond delay="2000"/>
                            </p:stCondLst>
                            <p:childTnLst>
                              <p:par>
                                <p:cTn id="16" presetID="10" presetClass="exit" presetSubtype="0" fill="hold" nodeType="afterEffect">
                                  <p:stCondLst>
                                    <p:cond delay="0"/>
                                  </p:stCondLst>
                                  <p:childTnLst>
                                    <p:animEffect transition="out" filter="fade">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1000" fill="hold"/>
                                        <p:tgtEl>
                                          <p:spTgt spid="88"/>
                                        </p:tgtEl>
                                        <p:attrNameLst>
                                          <p:attrName>ppt_w</p:attrName>
                                        </p:attrNameLst>
                                      </p:cBhvr>
                                      <p:tavLst>
                                        <p:tav tm="0">
                                          <p:val>
                                            <p:strVal val="#ppt_w*0.70"/>
                                          </p:val>
                                        </p:tav>
                                        <p:tav tm="100000">
                                          <p:val>
                                            <p:strVal val="#ppt_w"/>
                                          </p:val>
                                        </p:tav>
                                      </p:tavLst>
                                    </p:anim>
                                    <p:anim calcmode="lin" valueType="num">
                                      <p:cBhvr>
                                        <p:cTn id="24" dur="1000" fill="hold"/>
                                        <p:tgtEl>
                                          <p:spTgt spid="88"/>
                                        </p:tgtEl>
                                        <p:attrNameLst>
                                          <p:attrName>ppt_h</p:attrName>
                                        </p:attrNameLst>
                                      </p:cBhvr>
                                      <p:tavLst>
                                        <p:tav tm="0">
                                          <p:val>
                                            <p:strVal val="#ppt_h"/>
                                          </p:val>
                                        </p:tav>
                                        <p:tav tm="100000">
                                          <p:val>
                                            <p:strVal val="#ppt_h"/>
                                          </p:val>
                                        </p:tav>
                                      </p:tavLst>
                                    </p:anim>
                                    <p:animEffect transition="in" filter="fade">
                                      <p:cBhvr>
                                        <p:cTn id="25" dur="1000"/>
                                        <p:tgtEl>
                                          <p:spTgt spid="8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childTnLst>
                                </p:cTn>
                              </p:par>
                            </p:childTnLst>
                          </p:cTn>
                        </p:par>
                        <p:par>
                          <p:cTn id="28" fill="hold" nodeType="afterGroup">
                            <p:stCondLst>
                              <p:cond delay="1000"/>
                            </p:stCondLst>
                            <p:childTnLst>
                              <p:par>
                                <p:cTn id="29" presetID="1" presetClass="entr" presetSubtype="0"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nodeType="clickEffect">
                                  <p:stCondLst>
                                    <p:cond delay="0"/>
                                  </p:stCondLst>
                                  <p:childTnLst>
                                    <p:animEffect transition="out" filter="fade">
                                      <p:cBhvr>
                                        <p:cTn id="44" dur="2000"/>
                                        <p:tgtEl>
                                          <p:spTgt spid="88"/>
                                        </p:tgtEl>
                                      </p:cBhvr>
                                    </p:animEffect>
                                    <p:set>
                                      <p:cBhvr>
                                        <p:cTn id="45" dur="1" fill="hold">
                                          <p:stCondLst>
                                            <p:cond delay="1999"/>
                                          </p:stCondLst>
                                        </p:cTn>
                                        <p:tgtEl>
                                          <p:spTgt spid="88"/>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blinds(horizontal)">
                                      <p:cBhvr>
                                        <p:cTn id="50" dur="500"/>
                                        <p:tgtEl>
                                          <p:spTgt spid="112"/>
                                        </p:tgtEl>
                                      </p:cBhvr>
                                    </p:animEffect>
                                  </p:childTnLst>
                                </p:cTn>
                              </p:par>
                              <p:par>
                                <p:cTn id="51" presetID="3" presetClass="entr" presetSubtype="1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5" grpId="0"/>
      <p:bldP spid="86" grpId="0"/>
      <p:bldP spid="1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62"/>
          <p:cNvSpPr>
            <a:spLocks noChangeArrowheads="1"/>
          </p:cNvSpPr>
          <p:nvPr/>
        </p:nvSpPr>
        <p:spPr bwMode="auto">
          <a:xfrm>
            <a:off x="2364059" y="379141"/>
            <a:ext cx="8274204" cy="4638908"/>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6394" name="TextBox 306"/>
          <p:cNvSpPr txBox="1">
            <a:spLocks noChangeArrowheads="1"/>
          </p:cNvSpPr>
          <p:nvPr/>
        </p:nvSpPr>
        <p:spPr bwMode="auto">
          <a:xfrm>
            <a:off x="2763492" y="704235"/>
            <a:ext cx="3678146"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Dual staining with SYPRO-Ruby Red</a:t>
            </a:r>
            <a:endParaRPr lang="en-IN" altLang="en-US" sz="1452" b="1">
              <a:solidFill>
                <a:schemeClr val="tx1"/>
              </a:solidFill>
            </a:endParaRPr>
          </a:p>
        </p:txBody>
      </p:sp>
      <p:sp>
        <p:nvSpPr>
          <p:cNvPr id="42" name="TextBox 41"/>
          <p:cNvSpPr txBox="1">
            <a:spLocks noChangeArrowheads="1"/>
          </p:cNvSpPr>
          <p:nvPr/>
        </p:nvSpPr>
        <p:spPr bwMode="auto">
          <a:xfrm>
            <a:off x="4219484" y="3368515"/>
            <a:ext cx="2004690"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SYPRO-Ruby red staining solution</a:t>
            </a:r>
            <a:endParaRPr lang="en-IN" altLang="en-US" sz="1270" b="1">
              <a:solidFill>
                <a:schemeClr val="tx1"/>
              </a:solidFill>
            </a:endParaRPr>
          </a:p>
        </p:txBody>
      </p:sp>
      <p:grpSp>
        <p:nvGrpSpPr>
          <p:cNvPr id="2" name="Group 42"/>
          <p:cNvGrpSpPr>
            <a:grpSpLocks/>
          </p:cNvGrpSpPr>
          <p:nvPr/>
        </p:nvGrpSpPr>
        <p:grpSpPr bwMode="auto">
          <a:xfrm>
            <a:off x="6569811" y="2196232"/>
            <a:ext cx="424845" cy="374439"/>
            <a:chOff x="3841844" y="1614675"/>
            <a:chExt cx="468000" cy="412562"/>
          </a:xfrm>
        </p:grpSpPr>
        <p:sp>
          <p:nvSpPr>
            <p:cNvPr id="16436" name="Can 43"/>
            <p:cNvSpPr>
              <a:spLocks noChangeArrowheads="1"/>
            </p:cNvSpPr>
            <p:nvPr/>
          </p:nvSpPr>
          <p:spPr bwMode="auto">
            <a:xfrm rot="5400000">
              <a:off x="3999644" y="1717037"/>
              <a:ext cx="152400" cy="468000"/>
            </a:xfrm>
            <a:prstGeom prst="can">
              <a:avLst>
                <a:gd name="adj" fmla="val 2499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cxnSp>
          <p:nvCxnSpPr>
            <p:cNvPr id="16437" name="Straight Connector 44"/>
            <p:cNvCxnSpPr>
              <a:cxnSpLocks noChangeShapeType="1"/>
            </p:cNvCxnSpPr>
            <p:nvPr/>
          </p:nvCxnSpPr>
          <p:spPr bwMode="auto">
            <a:xfrm rot="5400000">
              <a:off x="4070472" y="1788907"/>
              <a:ext cx="144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38" name="Straight Connector 45"/>
            <p:cNvCxnSpPr>
              <a:cxnSpLocks noChangeShapeType="1"/>
            </p:cNvCxnSpPr>
            <p:nvPr/>
          </p:nvCxnSpPr>
          <p:spPr bwMode="auto">
            <a:xfrm rot="5400000">
              <a:off x="4131700" y="1788113"/>
              <a:ext cx="144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 name="Diagonal Stripe 46"/>
            <p:cNvSpPr/>
            <p:nvPr/>
          </p:nvSpPr>
          <p:spPr bwMode="auto">
            <a:xfrm rot="2700000">
              <a:off x="4065509" y="1614698"/>
              <a:ext cx="215802" cy="215756"/>
            </a:xfrm>
            <a:prstGeom prst="diagStrip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
        <p:nvSpPr>
          <p:cNvPr id="48" name="Can 47"/>
          <p:cNvSpPr>
            <a:spLocks noChangeArrowheads="1"/>
          </p:cNvSpPr>
          <p:nvPr/>
        </p:nvSpPr>
        <p:spPr bwMode="auto">
          <a:xfrm>
            <a:off x="7685928" y="3567255"/>
            <a:ext cx="829527" cy="967782"/>
          </a:xfrm>
          <a:prstGeom prst="can">
            <a:avLst>
              <a:gd name="adj" fmla="val 2500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49" name="TextBox 48"/>
          <p:cNvSpPr txBox="1">
            <a:spLocks noChangeArrowheads="1"/>
          </p:cNvSpPr>
          <p:nvPr/>
        </p:nvSpPr>
        <p:spPr bwMode="auto">
          <a:xfrm>
            <a:off x="6939930" y="1839075"/>
            <a:ext cx="1921162"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Tubing connected &amp; outlet opened</a:t>
            </a:r>
            <a:endParaRPr lang="en-IN" altLang="en-US" sz="1270" b="1">
              <a:solidFill>
                <a:schemeClr val="tx1"/>
              </a:solidFill>
            </a:endParaRPr>
          </a:p>
        </p:txBody>
      </p:sp>
      <p:grpSp>
        <p:nvGrpSpPr>
          <p:cNvPr id="3" name="Group 49"/>
          <p:cNvGrpSpPr>
            <a:grpSpLocks/>
          </p:cNvGrpSpPr>
          <p:nvPr/>
        </p:nvGrpSpPr>
        <p:grpSpPr bwMode="auto">
          <a:xfrm>
            <a:off x="6951451" y="2322965"/>
            <a:ext cx="1258692" cy="1654733"/>
            <a:chOff x="5983614" y="2657861"/>
            <a:chExt cx="1387366" cy="1823542"/>
          </a:xfrm>
        </p:grpSpPr>
        <p:sp>
          <p:nvSpPr>
            <p:cNvPr id="16434" name="Freeform 50"/>
            <p:cNvSpPr>
              <a:spLocks noChangeArrowheads="1"/>
            </p:cNvSpPr>
            <p:nvPr/>
          </p:nvSpPr>
          <p:spPr bwMode="auto">
            <a:xfrm>
              <a:off x="5983614" y="2657861"/>
              <a:ext cx="1387366" cy="1686908"/>
            </a:xfrm>
            <a:custGeom>
              <a:avLst/>
              <a:gdLst>
                <a:gd name="T0" fmla="*/ 0 w 1292772"/>
                <a:gd name="T1" fmla="*/ 138136 h 1673772"/>
                <a:gd name="T2" fmla="*/ 476266 w 1292772"/>
                <a:gd name="T3" fmla="*/ 2819 h 1673772"/>
                <a:gd name="T4" fmla="*/ 982299 w 1292772"/>
                <a:gd name="T5" fmla="*/ 155050 h 1673772"/>
                <a:gd name="T6" fmla="*/ 1220434 w 1292772"/>
                <a:gd name="T7" fmla="*/ 679408 h 1673772"/>
                <a:gd name="T8" fmla="*/ 2172965 w 1292772"/>
                <a:gd name="T9" fmla="*/ 408771 h 1673772"/>
                <a:gd name="T10" fmla="*/ 2440864 w 1292772"/>
                <a:gd name="T11" fmla="*/ 1795777 h 1673772"/>
                <a:gd name="T12" fmla="*/ 0 60000 65536"/>
                <a:gd name="T13" fmla="*/ 0 60000 65536"/>
                <a:gd name="T14" fmla="*/ 0 60000 65536"/>
                <a:gd name="T15" fmla="*/ 0 60000 65536"/>
                <a:gd name="T16" fmla="*/ 0 60000 65536"/>
                <a:gd name="T17" fmla="*/ 0 60000 65536"/>
                <a:gd name="T18" fmla="*/ 0 w 1292772"/>
                <a:gd name="T19" fmla="*/ 0 h 1673772"/>
                <a:gd name="T20" fmla="*/ 1292772 w 1292772"/>
                <a:gd name="T21" fmla="*/ 1673772 h 1673772"/>
              </a:gdLst>
              <a:ahLst/>
              <a:cxnLst>
                <a:cxn ang="T12">
                  <a:pos x="T0" y="T1"/>
                </a:cxn>
                <a:cxn ang="T13">
                  <a:pos x="T2" y="T3"/>
                </a:cxn>
                <a:cxn ang="T14">
                  <a:pos x="T4" y="T5"/>
                </a:cxn>
                <a:cxn ang="T15">
                  <a:pos x="T6" y="T7"/>
                </a:cxn>
                <a:cxn ang="T16">
                  <a:pos x="T8" y="T9"/>
                </a:cxn>
                <a:cxn ang="T17">
                  <a:pos x="T10" y="T11"/>
                </a:cxn>
              </a:cxnLst>
              <a:rect l="T18" t="T19" r="T20" b="T21"/>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6435" name="Freeform 51"/>
            <p:cNvSpPr>
              <a:spLocks noChangeArrowheads="1"/>
            </p:cNvSpPr>
            <p:nvPr/>
          </p:nvSpPr>
          <p:spPr bwMode="auto">
            <a:xfrm>
              <a:off x="5986244" y="2807631"/>
              <a:ext cx="1292772" cy="1673772"/>
            </a:xfrm>
            <a:custGeom>
              <a:avLst/>
              <a:gdLst>
                <a:gd name="T0" fmla="*/ 0 w 1292772"/>
                <a:gd name="T1" fmla="*/ 128752 h 1673772"/>
                <a:gd name="T2" fmla="*/ 252248 w 1292772"/>
                <a:gd name="T3" fmla="*/ 2627 h 1673772"/>
                <a:gd name="T4" fmla="*/ 520262 w 1292772"/>
                <a:gd name="T5" fmla="*/ 144517 h 1673772"/>
                <a:gd name="T6" fmla="*/ 646386 w 1292772"/>
                <a:gd name="T7" fmla="*/ 633248 h 1673772"/>
                <a:gd name="T8" fmla="*/ 1150882 w 1292772"/>
                <a:gd name="T9" fmla="*/ 381000 h 1673772"/>
                <a:gd name="T10" fmla="*/ 1292772 w 1292772"/>
                <a:gd name="T11" fmla="*/ 1673772 h 1673772"/>
                <a:gd name="T12" fmla="*/ 0 60000 65536"/>
                <a:gd name="T13" fmla="*/ 0 60000 65536"/>
                <a:gd name="T14" fmla="*/ 0 60000 65536"/>
                <a:gd name="T15" fmla="*/ 0 60000 65536"/>
                <a:gd name="T16" fmla="*/ 0 60000 65536"/>
                <a:gd name="T17" fmla="*/ 0 60000 65536"/>
                <a:gd name="T18" fmla="*/ 0 w 1292772"/>
                <a:gd name="T19" fmla="*/ 0 h 1673772"/>
                <a:gd name="T20" fmla="*/ 1292772 w 1292772"/>
                <a:gd name="T21" fmla="*/ 1673772 h 1673772"/>
              </a:gdLst>
              <a:ahLst/>
              <a:cxnLst>
                <a:cxn ang="T12">
                  <a:pos x="T0" y="T1"/>
                </a:cxn>
                <a:cxn ang="T13">
                  <a:pos x="T2" y="T3"/>
                </a:cxn>
                <a:cxn ang="T14">
                  <a:pos x="T4" y="T5"/>
                </a:cxn>
                <a:cxn ang="T15">
                  <a:pos x="T6" y="T7"/>
                </a:cxn>
                <a:cxn ang="T16">
                  <a:pos x="T8" y="T9"/>
                </a:cxn>
                <a:cxn ang="T17">
                  <a:pos x="T10" y="T11"/>
                </a:cxn>
              </a:cxnLst>
              <a:rect l="T18" t="T19" r="T20" b="T21"/>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sp>
        <p:nvSpPr>
          <p:cNvPr id="53" name="Freeform 52"/>
          <p:cNvSpPr>
            <a:spLocks noChangeArrowheads="1"/>
          </p:cNvSpPr>
          <p:nvPr/>
        </p:nvSpPr>
        <p:spPr bwMode="auto">
          <a:xfrm>
            <a:off x="6911127" y="2392093"/>
            <a:ext cx="1278854" cy="1517919"/>
          </a:xfrm>
          <a:custGeom>
            <a:avLst/>
            <a:gdLst>
              <a:gd name="T0" fmla="*/ 0 w 1292772"/>
              <a:gd name="T1" fmla="*/ 128416 h 1673772"/>
              <a:gd name="T2" fmla="*/ 549604 w 1292772"/>
              <a:gd name="T3" fmla="*/ 2619 h 1673772"/>
              <a:gd name="T4" fmla="*/ 1133561 w 1292772"/>
              <a:gd name="T5" fmla="*/ 144141 h 1673772"/>
              <a:gd name="T6" fmla="*/ 1408363 w 1292772"/>
              <a:gd name="T7" fmla="*/ 631594 h 1673772"/>
              <a:gd name="T8" fmla="*/ 2507571 w 1292772"/>
              <a:gd name="T9" fmla="*/ 380007 h 1673772"/>
              <a:gd name="T10" fmla="*/ 2816724 w 1292772"/>
              <a:gd name="T11" fmla="*/ 1669401 h 1673772"/>
              <a:gd name="T12" fmla="*/ 0 60000 65536"/>
              <a:gd name="T13" fmla="*/ 0 60000 65536"/>
              <a:gd name="T14" fmla="*/ 0 60000 65536"/>
              <a:gd name="T15" fmla="*/ 0 60000 65536"/>
              <a:gd name="T16" fmla="*/ 0 60000 65536"/>
              <a:gd name="T17" fmla="*/ 0 60000 65536"/>
              <a:gd name="T18" fmla="*/ 0 w 1292772"/>
              <a:gd name="T19" fmla="*/ 0 h 1673772"/>
              <a:gd name="T20" fmla="*/ 1292772 w 1292772"/>
              <a:gd name="T21" fmla="*/ 1673772 h 1673772"/>
            </a:gdLst>
            <a:ahLst/>
            <a:cxnLst>
              <a:cxn ang="T12">
                <a:pos x="T0" y="T1"/>
              </a:cxn>
              <a:cxn ang="T13">
                <a:pos x="T2" y="T3"/>
              </a:cxn>
              <a:cxn ang="T14">
                <a:pos x="T4" y="T5"/>
              </a:cxn>
              <a:cxn ang="T15">
                <a:pos x="T6" y="T7"/>
              </a:cxn>
              <a:cxn ang="T16">
                <a:pos x="T8" y="T9"/>
              </a:cxn>
              <a:cxn ang="T17">
                <a:pos x="T10" y="T11"/>
              </a:cxn>
            </a:cxnLst>
            <a:rect l="T18" t="T19" r="T20" b="T21"/>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76200" algn="ctr">
            <a:solidFill>
              <a:srgbClr val="FF5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54" name="Can 53"/>
          <p:cNvSpPr>
            <a:spLocks noChangeArrowheads="1"/>
          </p:cNvSpPr>
          <p:nvPr/>
        </p:nvSpPr>
        <p:spPr bwMode="auto">
          <a:xfrm>
            <a:off x="7700329" y="3984899"/>
            <a:ext cx="800724" cy="553018"/>
          </a:xfrm>
          <a:prstGeom prst="can">
            <a:avLst>
              <a:gd name="adj" fmla="val 25000"/>
            </a:avLst>
          </a:prstGeom>
          <a:solidFill>
            <a:srgbClr val="FF5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pic>
        <p:nvPicPr>
          <p:cNvPr id="55" name="Picture 70"/>
          <p:cNvPicPr>
            <a:picLocks noChangeAspect="1" noChangeArrowheads="1"/>
          </p:cNvPicPr>
          <p:nvPr/>
        </p:nvPicPr>
        <p:blipFill>
          <a:blip r:embed="rId3"/>
          <a:srcRect/>
          <a:stretch>
            <a:fillRect/>
          </a:stretch>
        </p:blipFill>
        <p:spPr bwMode="auto">
          <a:xfrm>
            <a:off x="5039262" y="2347176"/>
            <a:ext cx="918484" cy="791012"/>
          </a:xfrm>
          <a:prstGeom prst="rect">
            <a:avLst/>
          </a:prstGeom>
          <a:noFill/>
          <a:ln w="9525">
            <a:noFill/>
            <a:miter lim="800000"/>
            <a:headEnd/>
            <a:tailEnd/>
          </a:ln>
          <a:scene3d>
            <a:camera prst="isometricTopUp"/>
            <a:lightRig rig="threePt" dir="t"/>
          </a:scene3d>
        </p:spPr>
      </p:pic>
      <p:sp>
        <p:nvSpPr>
          <p:cNvPr id="40" name="Cube 98"/>
          <p:cNvSpPr>
            <a:spLocks noChangeArrowheads="1"/>
          </p:cNvSpPr>
          <p:nvPr/>
        </p:nvSpPr>
        <p:spPr bwMode="auto">
          <a:xfrm>
            <a:off x="4467190" y="2193351"/>
            <a:ext cx="2210633" cy="1203966"/>
          </a:xfrm>
          <a:prstGeom prst="cube">
            <a:avLst>
              <a:gd name="adj" fmla="val 59713"/>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41" name="Cube 40"/>
          <p:cNvSpPr>
            <a:spLocks noChangeArrowheads="1"/>
          </p:cNvSpPr>
          <p:nvPr/>
        </p:nvSpPr>
        <p:spPr bwMode="auto">
          <a:xfrm>
            <a:off x="4485912" y="2320085"/>
            <a:ext cx="2153026" cy="980743"/>
          </a:xfrm>
          <a:prstGeom prst="cube">
            <a:avLst>
              <a:gd name="adj" fmla="val 59713"/>
            </a:avLst>
          </a:prstGeom>
          <a:solidFill>
            <a:srgbClr val="FF0000">
              <a:alpha val="2470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nvGrpSpPr>
          <p:cNvPr id="4" name="Group 55"/>
          <p:cNvGrpSpPr>
            <a:grpSpLocks/>
          </p:cNvGrpSpPr>
          <p:nvPr/>
        </p:nvGrpSpPr>
        <p:grpSpPr bwMode="auto">
          <a:xfrm>
            <a:off x="6234256" y="1216929"/>
            <a:ext cx="1659054" cy="553018"/>
            <a:chOff x="7660014" y="1874837"/>
            <a:chExt cx="1828800" cy="609600"/>
          </a:xfrm>
        </p:grpSpPr>
        <p:sp>
          <p:nvSpPr>
            <p:cNvPr id="57" name="Rounded Rectangular Callout 56"/>
            <p:cNvSpPr/>
            <p:nvPr/>
          </p:nvSpPr>
          <p:spPr bwMode="auto">
            <a:xfrm>
              <a:off x="7707312" y="1874837"/>
              <a:ext cx="1552902" cy="609600"/>
            </a:xfrm>
            <a:prstGeom prst="wedgeRoundRectCallout">
              <a:avLst>
                <a:gd name="adj1" fmla="val -48557"/>
                <a:gd name="adj2" fmla="val 144469"/>
                <a:gd name="adj3" fmla="val 16667"/>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6433" name="TextBox 57"/>
            <p:cNvSpPr txBox="1">
              <a:spLocks noChangeArrowheads="1"/>
            </p:cNvSpPr>
            <p:nvPr/>
          </p:nvSpPr>
          <p:spPr bwMode="auto">
            <a:xfrm>
              <a:off x="7660014" y="1874838"/>
              <a:ext cx="1828800" cy="5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Dye stains all protein bands.</a:t>
              </a:r>
              <a:endParaRPr lang="en-IN" altLang="en-US" sz="1270" b="1">
                <a:solidFill>
                  <a:schemeClr val="tx1"/>
                </a:solidFill>
              </a:endParaRPr>
            </a:p>
          </p:txBody>
        </p:sp>
      </p:grpSp>
      <p:sp>
        <p:nvSpPr>
          <p:cNvPr id="60" name="Cube 59"/>
          <p:cNvSpPr>
            <a:spLocks noChangeArrowheads="1"/>
          </p:cNvSpPr>
          <p:nvPr/>
        </p:nvSpPr>
        <p:spPr bwMode="auto">
          <a:xfrm>
            <a:off x="4510395" y="2297042"/>
            <a:ext cx="2153026" cy="980743"/>
          </a:xfrm>
          <a:prstGeom prst="cube">
            <a:avLst>
              <a:gd name="adj" fmla="val 59713"/>
            </a:avLst>
          </a:prstGeom>
          <a:solidFill>
            <a:schemeClr val="accent6">
              <a:lumMod val="75000"/>
              <a:alpha val="24706"/>
            </a:schemeClr>
          </a:solidFill>
          <a:ln w="9525" algn="ctr">
            <a:noFill/>
            <a:round/>
            <a:headEnd/>
            <a:tailEnd/>
          </a:ln>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61" name="Can 60"/>
          <p:cNvSpPr>
            <a:spLocks noChangeArrowheads="1"/>
          </p:cNvSpPr>
          <p:nvPr/>
        </p:nvSpPr>
        <p:spPr bwMode="auto">
          <a:xfrm rot="2630309">
            <a:off x="3738473" y="2186150"/>
            <a:ext cx="691273" cy="898654"/>
          </a:xfrm>
          <a:prstGeom prst="can">
            <a:avLst>
              <a:gd name="adj" fmla="val 2500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62" name="Can 61"/>
          <p:cNvSpPr/>
          <p:nvPr/>
        </p:nvSpPr>
        <p:spPr bwMode="auto">
          <a:xfrm rot="2630309">
            <a:off x="3626142" y="2508744"/>
            <a:ext cx="666790" cy="512694"/>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nvGrpSpPr>
          <p:cNvPr id="5" name="Group 62"/>
          <p:cNvGrpSpPr>
            <a:grpSpLocks/>
          </p:cNvGrpSpPr>
          <p:nvPr/>
        </p:nvGrpSpPr>
        <p:grpSpPr bwMode="auto">
          <a:xfrm>
            <a:off x="6303383" y="1147801"/>
            <a:ext cx="1451672" cy="691273"/>
            <a:chOff x="7707312" y="1874837"/>
            <a:chExt cx="1600200" cy="762000"/>
          </a:xfrm>
        </p:grpSpPr>
        <p:sp>
          <p:nvSpPr>
            <p:cNvPr id="65" name="Rounded Rectangular Callout 64"/>
            <p:cNvSpPr/>
            <p:nvPr/>
          </p:nvSpPr>
          <p:spPr bwMode="auto">
            <a:xfrm>
              <a:off x="7707312" y="1874837"/>
              <a:ext cx="1600200" cy="762000"/>
            </a:xfrm>
            <a:prstGeom prst="wedgeRoundRectCallout">
              <a:avLst>
                <a:gd name="adj1" fmla="val -53483"/>
                <a:gd name="adj2" fmla="val 124814"/>
                <a:gd name="adj3" fmla="val 16667"/>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6429" name="TextBox 66"/>
            <p:cNvSpPr txBox="1">
              <a:spLocks noChangeArrowheads="1"/>
            </p:cNvSpPr>
            <p:nvPr/>
          </p:nvSpPr>
          <p:spPr bwMode="auto">
            <a:xfrm>
              <a:off x="7707312" y="1961217"/>
              <a:ext cx="1447801" cy="5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Excess dye removed</a:t>
              </a:r>
              <a:endParaRPr lang="en-IN" altLang="en-US" sz="1270" b="1">
                <a:solidFill>
                  <a:schemeClr val="tx1"/>
                </a:solidFill>
              </a:endParaRPr>
            </a:p>
          </p:txBody>
        </p:sp>
      </p:grpSp>
      <p:sp>
        <p:nvSpPr>
          <p:cNvPr id="68" name="Freeform 67"/>
          <p:cNvSpPr/>
          <p:nvPr/>
        </p:nvSpPr>
        <p:spPr bwMode="auto">
          <a:xfrm>
            <a:off x="6939929" y="2389212"/>
            <a:ext cx="1277414" cy="1519359"/>
          </a:xfrm>
          <a:custGeom>
            <a:avLst/>
            <a:gdLst>
              <a:gd name="connsiteX0" fmla="*/ 0 w 1292772"/>
              <a:gd name="connsiteY0" fmla="*/ 128752 h 1673772"/>
              <a:gd name="connsiteX1" fmla="*/ 252248 w 1292772"/>
              <a:gd name="connsiteY1" fmla="*/ 2627 h 1673772"/>
              <a:gd name="connsiteX2" fmla="*/ 520262 w 1292772"/>
              <a:gd name="connsiteY2" fmla="*/ 144517 h 1673772"/>
              <a:gd name="connsiteX3" fmla="*/ 646386 w 1292772"/>
              <a:gd name="connsiteY3" fmla="*/ 633248 h 1673772"/>
              <a:gd name="connsiteX4" fmla="*/ 1150882 w 1292772"/>
              <a:gd name="connsiteY4" fmla="*/ 381000 h 1673772"/>
              <a:gd name="connsiteX5" fmla="*/ 1292772 w 1292772"/>
              <a:gd name="connsiteY5" fmla="*/ 1673772 h 16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772" h="1673772">
                <a:moveTo>
                  <a:pt x="0" y="128752"/>
                </a:moveTo>
                <a:cubicBezTo>
                  <a:pt x="82769" y="64376"/>
                  <a:pt x="165538" y="0"/>
                  <a:pt x="252248" y="2627"/>
                </a:cubicBezTo>
                <a:cubicBezTo>
                  <a:pt x="338958" y="5254"/>
                  <a:pt x="454572" y="39414"/>
                  <a:pt x="520262" y="144517"/>
                </a:cubicBezTo>
                <a:cubicBezTo>
                  <a:pt x="585952" y="249620"/>
                  <a:pt x="541283" y="593834"/>
                  <a:pt x="646386" y="633248"/>
                </a:cubicBezTo>
                <a:cubicBezTo>
                  <a:pt x="751489" y="672662"/>
                  <a:pt x="1043151" y="207579"/>
                  <a:pt x="1150882" y="381000"/>
                </a:cubicBezTo>
                <a:cubicBezTo>
                  <a:pt x="1258613" y="554421"/>
                  <a:pt x="1275692" y="1114096"/>
                  <a:pt x="1292772" y="1673772"/>
                </a:cubicBezTo>
              </a:path>
            </a:pathLst>
          </a:custGeom>
          <a:noFill/>
          <a:ln w="76200" cap="flat" cmpd="sng" algn="ctr">
            <a:solidFill>
              <a:schemeClr val="accent6">
                <a:lumMod val="40000"/>
                <a:lumOff val="60000"/>
              </a:schemeClr>
            </a:solid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69" name="Can 68"/>
          <p:cNvSpPr/>
          <p:nvPr/>
        </p:nvSpPr>
        <p:spPr bwMode="auto">
          <a:xfrm>
            <a:off x="7714731" y="3982019"/>
            <a:ext cx="799283" cy="553018"/>
          </a:xfrm>
          <a:prstGeom prst="can">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71" name="TextBox 70"/>
          <p:cNvSpPr txBox="1">
            <a:spLocks noChangeArrowheads="1"/>
          </p:cNvSpPr>
          <p:nvPr/>
        </p:nvSpPr>
        <p:spPr bwMode="auto">
          <a:xfrm>
            <a:off x="4219484" y="3846643"/>
            <a:ext cx="2004690"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dirty="0">
                <a:solidFill>
                  <a:schemeClr val="tx1"/>
                </a:solidFill>
              </a:rPr>
              <a:t>Washing solution (methanol + acetic acid)</a:t>
            </a:r>
            <a:endParaRPr lang="en-IN" altLang="en-US" sz="1270" b="1" dirty="0">
              <a:solidFill>
                <a:schemeClr val="tx1"/>
              </a:solidFill>
            </a:endParaRPr>
          </a:p>
        </p:txBody>
      </p:sp>
      <p:grpSp>
        <p:nvGrpSpPr>
          <p:cNvPr id="6" name="Group 50"/>
          <p:cNvGrpSpPr>
            <a:grpSpLocks/>
          </p:cNvGrpSpPr>
          <p:nvPr/>
        </p:nvGrpSpPr>
        <p:grpSpPr bwMode="auto">
          <a:xfrm>
            <a:off x="3607420" y="1424311"/>
            <a:ext cx="918816" cy="790643"/>
            <a:chOff x="2297113" y="1570038"/>
            <a:chExt cx="1012825" cy="871537"/>
          </a:xfrm>
        </p:grpSpPr>
        <p:pic>
          <p:nvPicPr>
            <p:cNvPr id="16424" name="Picture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113" y="1570038"/>
              <a:ext cx="101282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2328863" y="1766888"/>
              <a:ext cx="931862" cy="641350"/>
            </a:xfrm>
            <a:prstGeom prst="rect">
              <a:avLst/>
            </a:prstGeom>
            <a:solidFill>
              <a:srgbClr val="E4E4F8"/>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Tree>
    <p:extLst>
      <p:ext uri="{BB962C8B-B14F-4D97-AF65-F5344CB8AC3E}">
        <p14:creationId xmlns:p14="http://schemas.microsoft.com/office/powerpoint/2010/main" val="412045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1.33312E-6 -3.71512E-6 C 0.05956 -0.01615 0.11928 -0.0321 0.14402 -0.01049 C 0.16876 0.01112 0.15868 0.07007 0.14859 0.12922 " pathEditMode="relative" ptsTypes="aaA">
                                      <p:cBhvr>
                                        <p:cTn id="23" dur="2000" fill="hold"/>
                                        <p:tgtEl>
                                          <p:spTgt spid="6"/>
                                        </p:tgtEl>
                                        <p:attrNameLst>
                                          <p:attrName>ppt_x</p:attrName>
                                          <p:attrName>ppt_y</p:attrName>
                                        </p:attrNameLst>
                                      </p:cBhvr>
                                    </p:animMotion>
                                  </p:childTnLst>
                                </p:cTn>
                              </p:par>
                            </p:childTnLst>
                          </p:cTn>
                        </p:par>
                        <p:par>
                          <p:cTn id="24" fill="hold" nodeType="afterGroup">
                            <p:stCondLst>
                              <p:cond delay="2000"/>
                            </p:stCondLst>
                            <p:childTnLst>
                              <p:par>
                                <p:cTn id="25" presetID="1" presetClass="exit" presetSubtype="0" fill="hold" nodeType="after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par>
                          <p:cTn id="34" fill="hold" nodeType="afterGroup">
                            <p:stCondLst>
                              <p:cond delay="500"/>
                            </p:stCondLst>
                            <p:childTnLst>
                              <p:par>
                                <p:cTn id="35" presetID="10" presetClass="exit" presetSubtype="0" fill="hold" nodeType="afterEffect">
                                  <p:stCondLst>
                                    <p:cond delay="0"/>
                                  </p:stCondLst>
                                  <p:childTnLst>
                                    <p:animEffect transition="out" filter="fade">
                                      <p:cBhvr>
                                        <p:cTn id="36" dur="2000"/>
                                        <p:tgtEl>
                                          <p:spTgt spid="4"/>
                                        </p:tgtEl>
                                      </p:cBhvr>
                                    </p:animEffect>
                                    <p:set>
                                      <p:cBhvr>
                                        <p:cTn id="37" dur="1" fill="hold">
                                          <p:stCondLst>
                                            <p:cond delay="1999"/>
                                          </p:stCondLst>
                                        </p:cTn>
                                        <p:tgtEl>
                                          <p:spTgt spid="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par>
                                <p:cTn id="42" presetID="55"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strVal val="#ppt_w*0.70"/>
                                          </p:val>
                                        </p:tav>
                                        <p:tav tm="100000">
                                          <p:val>
                                            <p:strVal val="#ppt_w"/>
                                          </p:val>
                                        </p:tav>
                                      </p:tavLst>
                                    </p:anim>
                                    <p:anim calcmode="lin" valueType="num">
                                      <p:cBhvr>
                                        <p:cTn id="45" dur="1000" fill="hold"/>
                                        <p:tgtEl>
                                          <p:spTgt spid="3"/>
                                        </p:tgtEl>
                                        <p:attrNameLst>
                                          <p:attrName>ppt_h</p:attrName>
                                        </p:attrNameLst>
                                      </p:cBhvr>
                                      <p:tavLst>
                                        <p:tav tm="0">
                                          <p:val>
                                            <p:strVal val="#ppt_h"/>
                                          </p:val>
                                        </p:tav>
                                        <p:tav tm="100000">
                                          <p:val>
                                            <p:strVal val="#ppt_h"/>
                                          </p:val>
                                        </p:tav>
                                      </p:tavLst>
                                    </p:anim>
                                    <p:animEffect transition="in" filter="fade">
                                      <p:cBhvr>
                                        <p:cTn id="46" dur="1000"/>
                                        <p:tgtEl>
                                          <p:spTgt spid="3"/>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grpId="1" nodeType="clickEffect">
                                  <p:stCondLst>
                                    <p:cond delay="0"/>
                                  </p:stCondLst>
                                  <p:childTnLst>
                                    <p:animEffect transition="out" filter="diamond(in)">
                                      <p:cBhvr>
                                        <p:cTn id="52" dur="2000"/>
                                        <p:tgtEl>
                                          <p:spTgt spid="41"/>
                                        </p:tgtEl>
                                      </p:cBhvr>
                                    </p:animEffect>
                                    <p:set>
                                      <p:cBhvr>
                                        <p:cTn id="53" dur="1" fill="hold">
                                          <p:stCondLst>
                                            <p:cond delay="1999"/>
                                          </p:stCondLst>
                                        </p:cTn>
                                        <p:tgtEl>
                                          <p:spTgt spid="41"/>
                                        </p:tgtEl>
                                        <p:attrNameLst>
                                          <p:attrName>style.visibility</p:attrName>
                                        </p:attrNameLst>
                                      </p:cBhvr>
                                      <p:to>
                                        <p:strVal val="hidden"/>
                                      </p:to>
                                    </p:set>
                                  </p:childTnLst>
                                </p:cTn>
                              </p:par>
                              <p:par>
                                <p:cTn id="54" presetID="55"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ppt_w</p:attrName>
                                        </p:attrNameLst>
                                      </p:cBhvr>
                                      <p:tavLst>
                                        <p:tav tm="0">
                                          <p:val>
                                            <p:strVal val="#ppt_w*0.70"/>
                                          </p:val>
                                        </p:tav>
                                        <p:tav tm="100000">
                                          <p:val>
                                            <p:strVal val="#ppt_w"/>
                                          </p:val>
                                        </p:tav>
                                      </p:tavLst>
                                    </p:anim>
                                    <p:anim calcmode="lin" valueType="num">
                                      <p:cBhvr>
                                        <p:cTn id="57" dur="1000" fill="hold"/>
                                        <p:tgtEl>
                                          <p:spTgt spid="53"/>
                                        </p:tgtEl>
                                        <p:attrNameLst>
                                          <p:attrName>ppt_h</p:attrName>
                                        </p:attrNameLst>
                                      </p:cBhvr>
                                      <p:tavLst>
                                        <p:tav tm="0">
                                          <p:val>
                                            <p:strVal val="#ppt_h"/>
                                          </p:val>
                                        </p:tav>
                                        <p:tav tm="100000">
                                          <p:val>
                                            <p:strVal val="#ppt_h"/>
                                          </p:val>
                                        </p:tav>
                                      </p:tavLst>
                                    </p:anim>
                                    <p:animEffect transition="in" filter="fade">
                                      <p:cBhvr>
                                        <p:cTn id="58" dur="1000"/>
                                        <p:tgtEl>
                                          <p:spTgt spid="53"/>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strVal val="#ppt_w*0.70"/>
                                          </p:val>
                                        </p:tav>
                                        <p:tav tm="100000">
                                          <p:val>
                                            <p:strVal val="#ppt_w"/>
                                          </p:val>
                                        </p:tav>
                                      </p:tavLst>
                                    </p:anim>
                                    <p:anim calcmode="lin" valueType="num">
                                      <p:cBhvr>
                                        <p:cTn id="62" dur="1000" fill="hold"/>
                                        <p:tgtEl>
                                          <p:spTgt spid="54"/>
                                        </p:tgtEl>
                                        <p:attrNameLst>
                                          <p:attrName>ppt_h</p:attrName>
                                        </p:attrNameLst>
                                      </p:cBhvr>
                                      <p:tavLst>
                                        <p:tav tm="0">
                                          <p:val>
                                            <p:strVal val="#ppt_h"/>
                                          </p:val>
                                        </p:tav>
                                        <p:tav tm="100000">
                                          <p:val>
                                            <p:strVal val="#ppt_h"/>
                                          </p:val>
                                        </p:tav>
                                      </p:tavLst>
                                    </p:anim>
                                    <p:animEffect transition="in" filter="fade">
                                      <p:cBhvr>
                                        <p:cTn id="63" dur="1000"/>
                                        <p:tgtEl>
                                          <p:spTgt spid="5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49"/>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53"/>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5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2"/>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3"/>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4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1000" fill="hold"/>
                                        <p:tgtEl>
                                          <p:spTgt spid="60"/>
                                        </p:tgtEl>
                                        <p:attrNameLst>
                                          <p:attrName>ppt_w</p:attrName>
                                        </p:attrNameLst>
                                      </p:cBhvr>
                                      <p:tavLst>
                                        <p:tav tm="0">
                                          <p:val>
                                            <p:strVal val="#ppt_w*0.70"/>
                                          </p:val>
                                        </p:tav>
                                        <p:tav tm="100000">
                                          <p:val>
                                            <p:strVal val="#ppt_w"/>
                                          </p:val>
                                        </p:tav>
                                      </p:tavLst>
                                    </p:anim>
                                    <p:anim calcmode="lin" valueType="num">
                                      <p:cBhvr>
                                        <p:cTn id="89" dur="1000" fill="hold"/>
                                        <p:tgtEl>
                                          <p:spTgt spid="60"/>
                                        </p:tgtEl>
                                        <p:attrNameLst>
                                          <p:attrName>ppt_h</p:attrName>
                                        </p:attrNameLst>
                                      </p:cBhvr>
                                      <p:tavLst>
                                        <p:tav tm="0">
                                          <p:val>
                                            <p:strVal val="#ppt_h"/>
                                          </p:val>
                                        </p:tav>
                                        <p:tav tm="100000">
                                          <p:val>
                                            <p:strVal val="#ppt_h"/>
                                          </p:val>
                                        </p:tav>
                                      </p:tavLst>
                                    </p:anim>
                                    <p:animEffect transition="in" filter="fade">
                                      <p:cBhvr>
                                        <p:cTn id="90" dur="1000"/>
                                        <p:tgtEl>
                                          <p:spTgt spid="6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blinds(horizontal)">
                                      <p:cBhvr>
                                        <p:cTn id="93" dur="500"/>
                                        <p:tgtEl>
                                          <p:spTgt spid="71"/>
                                        </p:tgtEl>
                                      </p:cBhvr>
                                    </p:animEffect>
                                  </p:childTnLst>
                                </p:cTn>
                              </p:par>
                              <p:par>
                                <p:cTn id="94" presetID="53" presetClass="exit" presetSubtype="0" fill="hold" grpId="1" nodeType="withEffect">
                                  <p:stCondLst>
                                    <p:cond delay="0"/>
                                  </p:stCondLst>
                                  <p:childTnLst>
                                    <p:anim calcmode="lin" valueType="num">
                                      <p:cBhvr>
                                        <p:cTn id="95" dur="2000"/>
                                        <p:tgtEl>
                                          <p:spTgt spid="62"/>
                                        </p:tgtEl>
                                        <p:attrNameLst>
                                          <p:attrName>ppt_w</p:attrName>
                                        </p:attrNameLst>
                                      </p:cBhvr>
                                      <p:tavLst>
                                        <p:tav tm="0">
                                          <p:val>
                                            <p:strVal val="ppt_w"/>
                                          </p:val>
                                        </p:tav>
                                        <p:tav tm="100000">
                                          <p:val>
                                            <p:fltVal val="0"/>
                                          </p:val>
                                        </p:tav>
                                      </p:tavLst>
                                    </p:anim>
                                    <p:anim calcmode="lin" valueType="num">
                                      <p:cBhvr>
                                        <p:cTn id="96" dur="2000"/>
                                        <p:tgtEl>
                                          <p:spTgt spid="62"/>
                                        </p:tgtEl>
                                        <p:attrNameLst>
                                          <p:attrName>ppt_h</p:attrName>
                                        </p:attrNameLst>
                                      </p:cBhvr>
                                      <p:tavLst>
                                        <p:tav tm="0">
                                          <p:val>
                                            <p:strVal val="ppt_h"/>
                                          </p:val>
                                        </p:tav>
                                        <p:tav tm="100000">
                                          <p:val>
                                            <p:fltVal val="0"/>
                                          </p:val>
                                        </p:tav>
                                      </p:tavLst>
                                    </p:anim>
                                    <p:animEffect transition="out" filter="fade">
                                      <p:cBhvr>
                                        <p:cTn id="97" dur="2000"/>
                                        <p:tgtEl>
                                          <p:spTgt spid="62"/>
                                        </p:tgtEl>
                                      </p:cBhvr>
                                    </p:animEffect>
                                    <p:set>
                                      <p:cBhvr>
                                        <p:cTn id="98" dur="1" fill="hold">
                                          <p:stCondLst>
                                            <p:cond delay="1999"/>
                                          </p:stCondLst>
                                        </p:cTn>
                                        <p:tgtEl>
                                          <p:spTgt spid="62"/>
                                        </p:tgtEl>
                                        <p:attrNameLst>
                                          <p:attrName>style.visibility</p:attrName>
                                        </p:attrNameLst>
                                      </p:cBhvr>
                                      <p:to>
                                        <p:strVal val="hidden"/>
                                      </p:to>
                                    </p:set>
                                  </p:childTnLst>
                                </p:cTn>
                              </p:par>
                            </p:childTnLst>
                          </p:cTn>
                        </p:par>
                        <p:par>
                          <p:cTn id="99" fill="hold" nodeType="afterGroup">
                            <p:stCondLst>
                              <p:cond delay="2000"/>
                            </p:stCondLst>
                            <p:childTnLst>
                              <p:par>
                                <p:cTn id="100" presetID="1" presetClass="exit" presetSubtype="0" fill="hold" grpId="1" nodeType="afterEffect">
                                  <p:stCondLst>
                                    <p:cond delay="0"/>
                                  </p:stCondLst>
                                  <p:childTnLst>
                                    <p:set>
                                      <p:cBhvr>
                                        <p:cTn id="101" dur="1" fill="hold">
                                          <p:stCondLst>
                                            <p:cond delay="0"/>
                                          </p:stCondLst>
                                        </p:cTn>
                                        <p:tgtEl>
                                          <p:spTgt spid="61"/>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blinds(horizontal)">
                                      <p:cBhvr>
                                        <p:cTn id="106" dur="500"/>
                                        <p:tgtEl>
                                          <p:spTgt spid="5"/>
                                        </p:tgtEl>
                                      </p:cBhvr>
                                    </p:animEffect>
                                  </p:childTnLst>
                                </p:cTn>
                              </p:par>
                            </p:childTnLst>
                          </p:cTn>
                        </p:par>
                        <p:par>
                          <p:cTn id="107" fill="hold" nodeType="afterGroup">
                            <p:stCondLst>
                              <p:cond delay="500"/>
                            </p:stCondLst>
                            <p:childTnLst>
                              <p:par>
                                <p:cTn id="108" presetID="10" presetClass="exit" presetSubtype="0" fill="hold" nodeType="afterEffect">
                                  <p:stCondLst>
                                    <p:cond delay="0"/>
                                  </p:stCondLst>
                                  <p:childTnLst>
                                    <p:animEffect transition="out" filter="fade">
                                      <p:cBhvr>
                                        <p:cTn id="109" dur="2000"/>
                                        <p:tgtEl>
                                          <p:spTgt spid="5"/>
                                        </p:tgtEl>
                                      </p:cBhvr>
                                    </p:animEffect>
                                    <p:set>
                                      <p:cBhvr>
                                        <p:cTn id="110" dur="1" fill="hold">
                                          <p:stCondLst>
                                            <p:cond delay="1999"/>
                                          </p:stCondLst>
                                        </p:cTn>
                                        <p:tgtEl>
                                          <p:spTgt spid="5"/>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2" nodeType="click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par>
                                <p:cTn id="115" presetID="55" presetClass="entr" presetSubtype="0" fill="hold" nodeType="with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p:cTn id="117" dur="1000" fill="hold"/>
                                        <p:tgtEl>
                                          <p:spTgt spid="3"/>
                                        </p:tgtEl>
                                        <p:attrNameLst>
                                          <p:attrName>ppt_w</p:attrName>
                                        </p:attrNameLst>
                                      </p:cBhvr>
                                      <p:tavLst>
                                        <p:tav tm="0">
                                          <p:val>
                                            <p:strVal val="#ppt_w*0.70"/>
                                          </p:val>
                                        </p:tav>
                                        <p:tav tm="100000">
                                          <p:val>
                                            <p:strVal val="#ppt_w"/>
                                          </p:val>
                                        </p:tav>
                                      </p:tavLst>
                                    </p:anim>
                                    <p:anim calcmode="lin" valueType="num">
                                      <p:cBhvr>
                                        <p:cTn id="118" dur="1000" fill="hold"/>
                                        <p:tgtEl>
                                          <p:spTgt spid="3"/>
                                        </p:tgtEl>
                                        <p:attrNameLst>
                                          <p:attrName>ppt_h</p:attrName>
                                        </p:attrNameLst>
                                      </p:cBhvr>
                                      <p:tavLst>
                                        <p:tav tm="0">
                                          <p:val>
                                            <p:strVal val="#ppt_h"/>
                                          </p:val>
                                        </p:tav>
                                        <p:tav tm="100000">
                                          <p:val>
                                            <p:strVal val="#ppt_h"/>
                                          </p:val>
                                        </p:tav>
                                      </p:tavLst>
                                    </p:anim>
                                    <p:animEffect transition="in" filter="fade">
                                      <p:cBhvr>
                                        <p:cTn id="119" dur="1000"/>
                                        <p:tgtEl>
                                          <p:spTgt spid="3"/>
                                        </p:tgtEl>
                                      </p:cBhvr>
                                    </p:animEffect>
                                  </p:childTnLst>
                                </p:cTn>
                              </p:par>
                              <p:par>
                                <p:cTn id="120" presetID="1" presetClass="entr" presetSubtype="0" fill="hold" grpId="2" nodeType="withEffect">
                                  <p:stCondLst>
                                    <p:cond delay="0"/>
                                  </p:stCondLst>
                                  <p:childTnLst>
                                    <p:set>
                                      <p:cBhvr>
                                        <p:cTn id="121" dur="1" fill="hold">
                                          <p:stCondLst>
                                            <p:cond delay="0"/>
                                          </p:stCondLst>
                                        </p:cTn>
                                        <p:tgtEl>
                                          <p:spTgt spid="48"/>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8" presetClass="exit" presetSubtype="16" fill="hold" grpId="1" nodeType="clickEffect">
                                  <p:stCondLst>
                                    <p:cond delay="0"/>
                                  </p:stCondLst>
                                  <p:childTnLst>
                                    <p:animEffect transition="out" filter="diamond(in)">
                                      <p:cBhvr>
                                        <p:cTn id="125" dur="2000"/>
                                        <p:tgtEl>
                                          <p:spTgt spid="60"/>
                                        </p:tgtEl>
                                      </p:cBhvr>
                                    </p:animEffect>
                                    <p:set>
                                      <p:cBhvr>
                                        <p:cTn id="126" dur="1" fill="hold">
                                          <p:stCondLst>
                                            <p:cond delay="1999"/>
                                          </p:stCondLst>
                                        </p:cTn>
                                        <p:tgtEl>
                                          <p:spTgt spid="60"/>
                                        </p:tgtEl>
                                        <p:attrNameLst>
                                          <p:attrName>style.visibility</p:attrName>
                                        </p:attrNameLst>
                                      </p:cBhvr>
                                      <p:to>
                                        <p:strVal val="hidden"/>
                                      </p:to>
                                    </p:set>
                                  </p:childTnLst>
                                </p:cTn>
                              </p:par>
                              <p:par>
                                <p:cTn id="127" presetID="55" presetClass="entr" presetSubtype="0" fill="hold" grpId="0" nodeType="withEffect">
                                  <p:stCondLst>
                                    <p:cond delay="0"/>
                                  </p:stCondLst>
                                  <p:childTnLst>
                                    <p:set>
                                      <p:cBhvr>
                                        <p:cTn id="128" dur="1" fill="hold">
                                          <p:stCondLst>
                                            <p:cond delay="0"/>
                                          </p:stCondLst>
                                        </p:cTn>
                                        <p:tgtEl>
                                          <p:spTgt spid="68"/>
                                        </p:tgtEl>
                                        <p:attrNameLst>
                                          <p:attrName>style.visibility</p:attrName>
                                        </p:attrNameLst>
                                      </p:cBhvr>
                                      <p:to>
                                        <p:strVal val="visible"/>
                                      </p:to>
                                    </p:set>
                                    <p:anim calcmode="lin" valueType="num">
                                      <p:cBhvr>
                                        <p:cTn id="129" dur="1000" fill="hold"/>
                                        <p:tgtEl>
                                          <p:spTgt spid="68"/>
                                        </p:tgtEl>
                                        <p:attrNameLst>
                                          <p:attrName>ppt_w</p:attrName>
                                        </p:attrNameLst>
                                      </p:cBhvr>
                                      <p:tavLst>
                                        <p:tav tm="0">
                                          <p:val>
                                            <p:strVal val="#ppt_w*0.70"/>
                                          </p:val>
                                        </p:tav>
                                        <p:tav tm="100000">
                                          <p:val>
                                            <p:strVal val="#ppt_w"/>
                                          </p:val>
                                        </p:tav>
                                      </p:tavLst>
                                    </p:anim>
                                    <p:anim calcmode="lin" valueType="num">
                                      <p:cBhvr>
                                        <p:cTn id="130" dur="1000" fill="hold"/>
                                        <p:tgtEl>
                                          <p:spTgt spid="68"/>
                                        </p:tgtEl>
                                        <p:attrNameLst>
                                          <p:attrName>ppt_h</p:attrName>
                                        </p:attrNameLst>
                                      </p:cBhvr>
                                      <p:tavLst>
                                        <p:tav tm="0">
                                          <p:val>
                                            <p:strVal val="#ppt_h"/>
                                          </p:val>
                                        </p:tav>
                                        <p:tav tm="100000">
                                          <p:val>
                                            <p:strVal val="#ppt_h"/>
                                          </p:val>
                                        </p:tav>
                                      </p:tavLst>
                                    </p:anim>
                                    <p:animEffect transition="in" filter="fade">
                                      <p:cBhvr>
                                        <p:cTn id="131" dur="1000"/>
                                        <p:tgtEl>
                                          <p:spTgt spid="68"/>
                                        </p:tgtEl>
                                      </p:cBhvr>
                                    </p:animEffect>
                                  </p:childTnLst>
                                </p:cTn>
                              </p:par>
                              <p:par>
                                <p:cTn id="132" presetID="8" presetClass="entr" presetSubtype="16" fill="hold" grpId="0" nodeType="with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diamond(in)">
                                      <p:cBhvr>
                                        <p:cTn id="134" dur="2000"/>
                                        <p:tgtEl>
                                          <p:spTgt spid="6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68"/>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69"/>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7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48"/>
                                        </p:tgtEl>
                                        <p:attrNameLst>
                                          <p:attrName>style.visibility</p:attrName>
                                        </p:attrNameLst>
                                      </p:cBhvr>
                                      <p:to>
                                        <p:strVal val="hidden"/>
                                      </p:to>
                                    </p:set>
                                  </p:childTnLst>
                                </p:cTn>
                              </p:par>
                              <p:par>
                                <p:cTn id="147" presetID="1" presetClass="exit" presetSubtype="0" fill="hold" grpId="3" nodeType="withEffect">
                                  <p:stCondLst>
                                    <p:cond delay="0"/>
                                  </p:stCondLst>
                                  <p:childTnLst>
                                    <p:set>
                                      <p:cBhvr>
                                        <p:cTn id="148"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8" grpId="0" animBg="1"/>
      <p:bldP spid="48" grpId="1" animBg="1"/>
      <p:bldP spid="48" grpId="2" animBg="1"/>
      <p:bldP spid="48" grpId="3" animBg="1"/>
      <p:bldP spid="49" grpId="0"/>
      <p:bldP spid="49" grpId="1"/>
      <p:bldP spid="49" grpId="2"/>
      <p:bldP spid="49" grpId="3"/>
      <p:bldP spid="53" grpId="0" animBg="1"/>
      <p:bldP spid="53" grpId="1" animBg="1"/>
      <p:bldP spid="54" grpId="0" animBg="1"/>
      <p:bldP spid="54" grpId="1" animBg="1"/>
      <p:bldP spid="40" grpId="0" animBg="1"/>
      <p:bldP spid="41" grpId="0" animBg="1"/>
      <p:bldP spid="41" grpId="1" animBg="1"/>
      <p:bldP spid="60" grpId="0" animBg="1"/>
      <p:bldP spid="60" grpId="1" animBg="1"/>
      <p:bldP spid="61" grpId="0" animBg="1"/>
      <p:bldP spid="61" grpId="1" animBg="1"/>
      <p:bldP spid="62" grpId="0" animBg="1"/>
      <p:bldP spid="62" grpId="1" animBg="1"/>
      <p:bldP spid="68" grpId="0" animBg="1"/>
      <p:bldP spid="68" grpId="1" animBg="1"/>
      <p:bldP spid="69" grpId="0" animBg="1"/>
      <p:bldP spid="69" grpId="1" animBg="1"/>
      <p:bldP spid="71" grpId="0"/>
      <p:bldP spid="7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25625" y="506414"/>
            <a:ext cx="5420412" cy="766205"/>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402" name="Rectangle 2"/>
          <p:cNvSpPr>
            <a:spLocks noGrp="1" noChangeArrowheads="1"/>
          </p:cNvSpPr>
          <p:nvPr>
            <p:ph type="title"/>
          </p:nvPr>
        </p:nvSpPr>
        <p:spPr>
          <a:xfrm>
            <a:off x="2286000" y="506414"/>
            <a:ext cx="7772400" cy="560387"/>
          </a:xfrm>
        </p:spPr>
        <p:txBody>
          <a:bodyPr/>
          <a:lstStyle/>
          <a:p>
            <a:pPr algn="ctr"/>
            <a:r>
              <a:rPr lang="en-US" altLang="en-US" dirty="0">
                <a:solidFill>
                  <a:srgbClr val="002060"/>
                </a:solidFill>
                <a:effectLst>
                  <a:outerShdw blurRad="38100" dist="38100" dir="2700000" algn="tl">
                    <a:srgbClr val="000000"/>
                  </a:outerShdw>
                </a:effectLst>
                <a:latin typeface="Arial" panose="020B0604020202020204" pitchFamily="34" charset="0"/>
              </a:rPr>
              <a:t>Complexity of the Proteome</a:t>
            </a:r>
          </a:p>
        </p:txBody>
      </p:sp>
      <p:sp>
        <p:nvSpPr>
          <p:cNvPr id="998403" name="Rectangle 3"/>
          <p:cNvSpPr>
            <a:spLocks noGrp="1" noChangeArrowheads="1"/>
          </p:cNvSpPr>
          <p:nvPr>
            <p:ph type="body" idx="1"/>
          </p:nvPr>
        </p:nvSpPr>
        <p:spPr>
          <a:xfrm>
            <a:off x="999241" y="1722749"/>
            <a:ext cx="9916998" cy="4530725"/>
          </a:xfrm>
        </p:spPr>
        <p:txBody>
          <a:bodyPr/>
          <a:lstStyle/>
          <a:p>
            <a:r>
              <a:rPr lang="en-US" altLang="en-US" sz="2400" dirty="0">
                <a:solidFill>
                  <a:srgbClr val="FF0000"/>
                </a:solidFill>
                <a:latin typeface="Arial" panose="020B0604020202020204" pitchFamily="34" charset="0"/>
              </a:rPr>
              <a:t>Protein processing and modification </a:t>
            </a:r>
            <a:r>
              <a:rPr lang="en-US" altLang="en-US" sz="2400" dirty="0">
                <a:latin typeface="Arial" panose="020B0604020202020204" pitchFamily="34" charset="0"/>
              </a:rPr>
              <a:t>comprise an important </a:t>
            </a:r>
            <a:r>
              <a:rPr lang="en-US" altLang="en-US" sz="2400" i="1" dirty="0">
                <a:latin typeface="Arial" panose="020B0604020202020204" pitchFamily="34" charset="0"/>
              </a:rPr>
              <a:t>third</a:t>
            </a:r>
            <a:r>
              <a:rPr lang="en-US" altLang="en-US" sz="2400" dirty="0">
                <a:latin typeface="Arial" panose="020B0604020202020204" pitchFamily="34" charset="0"/>
              </a:rPr>
              <a:t> dimension of information, beyond those of DNA sequence and protein sequence. </a:t>
            </a:r>
          </a:p>
          <a:p>
            <a:r>
              <a:rPr lang="en-US" altLang="en-US" sz="2400" dirty="0" smtClean="0">
                <a:latin typeface="Arial" panose="020B0604020202020204" pitchFamily="34" charset="0"/>
              </a:rPr>
              <a:t>Many things </a:t>
            </a:r>
            <a:r>
              <a:rPr lang="en-US" altLang="en-US" sz="2400" dirty="0" smtClean="0">
                <a:latin typeface="Arial" panose="020B0604020202020204" pitchFamily="34" charset="0"/>
              </a:rPr>
              <a:t>can change cell components and their PTM’s:</a:t>
            </a:r>
          </a:p>
          <a:p>
            <a:pPr lvl="1"/>
            <a:r>
              <a:rPr lang="en-US" altLang="en-US" sz="2200" dirty="0" smtClean="0">
                <a:latin typeface="Arial" panose="020B0604020202020204" pitchFamily="34" charset="0"/>
              </a:rPr>
              <a:t>cell cycle</a:t>
            </a:r>
          </a:p>
          <a:p>
            <a:pPr lvl="1"/>
            <a:r>
              <a:rPr lang="en-US" altLang="en-US" sz="2200" dirty="0" smtClean="0">
                <a:latin typeface="Arial" panose="020B0604020202020204" pitchFamily="34" charset="0"/>
              </a:rPr>
              <a:t>environmental conditions</a:t>
            </a:r>
          </a:p>
          <a:p>
            <a:pPr lvl="1"/>
            <a:r>
              <a:rPr lang="en-US" altLang="en-US" sz="2200" dirty="0" smtClean="0">
                <a:latin typeface="Arial" panose="020B0604020202020204" pitchFamily="34" charset="0"/>
              </a:rPr>
              <a:t>developmental stage</a:t>
            </a:r>
          </a:p>
          <a:p>
            <a:pPr lvl="1"/>
            <a:r>
              <a:rPr lang="en-US" altLang="en-US" sz="2200" dirty="0" smtClean="0">
                <a:latin typeface="Arial" panose="020B0604020202020204" pitchFamily="34" charset="0"/>
              </a:rPr>
              <a:t>metabolic </a:t>
            </a:r>
            <a:r>
              <a:rPr lang="en-US" altLang="en-US" sz="2200" dirty="0">
                <a:latin typeface="Arial" panose="020B0604020202020204" pitchFamily="34" charset="0"/>
              </a:rPr>
              <a:t>state.</a:t>
            </a:r>
          </a:p>
          <a:p>
            <a:r>
              <a:rPr lang="en-US" altLang="en-US" sz="2400" dirty="0">
                <a:solidFill>
                  <a:srgbClr val="C00000"/>
                </a:solidFill>
                <a:effectLst>
                  <a:outerShdw blurRad="38100" dist="38100" dir="2700000" algn="tl">
                    <a:srgbClr val="000000"/>
                  </a:outerShdw>
                </a:effectLst>
                <a:latin typeface="Arial" panose="020B0604020202020204" pitchFamily="34" charset="0"/>
              </a:rPr>
              <a:t>Proteomic approaches </a:t>
            </a:r>
            <a:r>
              <a:rPr lang="en-US" altLang="en-US" sz="2400" dirty="0" smtClean="0">
                <a:solidFill>
                  <a:srgbClr val="C00000"/>
                </a:solidFill>
                <a:effectLst>
                  <a:outerShdw blurRad="38100" dist="38100" dir="2700000" algn="tl">
                    <a:srgbClr val="000000"/>
                  </a:outerShdw>
                </a:effectLst>
                <a:latin typeface="Arial" panose="020B0604020202020204" pitchFamily="34" charset="0"/>
              </a:rPr>
              <a:t>don’t just identify </a:t>
            </a:r>
            <a:r>
              <a:rPr lang="en-US" altLang="en-US" sz="2400" dirty="0">
                <a:solidFill>
                  <a:srgbClr val="C00000"/>
                </a:solidFill>
                <a:effectLst>
                  <a:outerShdw blurRad="38100" dist="38100" dir="2700000" algn="tl">
                    <a:srgbClr val="000000"/>
                  </a:outerShdw>
                </a:effectLst>
                <a:latin typeface="Arial" panose="020B0604020202020204" pitchFamily="34" charset="0"/>
              </a:rPr>
              <a:t>proteins </a:t>
            </a:r>
            <a:r>
              <a:rPr lang="en-US" altLang="en-US" sz="2400" dirty="0" smtClean="0">
                <a:solidFill>
                  <a:srgbClr val="C00000"/>
                </a:solidFill>
                <a:effectLst>
                  <a:outerShdw blurRad="38100" dist="38100" dir="2700000" algn="tl">
                    <a:srgbClr val="000000"/>
                  </a:outerShdw>
                </a:effectLst>
                <a:latin typeface="Arial" panose="020B0604020202020204" pitchFamily="34" charset="0"/>
              </a:rPr>
              <a:t>but also find their post-translational </a:t>
            </a:r>
            <a:r>
              <a:rPr lang="en-US" altLang="en-US" sz="2400" dirty="0">
                <a:solidFill>
                  <a:srgbClr val="C00000"/>
                </a:solidFill>
                <a:effectLst>
                  <a:outerShdw blurRad="38100" dist="38100" dir="2700000" algn="tl">
                    <a:srgbClr val="000000"/>
                  </a:outerShdw>
                </a:effectLst>
                <a:latin typeface="Arial" panose="020B0604020202020204" pitchFamily="34" charset="0"/>
              </a:rPr>
              <a:t>modifications are </a:t>
            </a:r>
            <a:r>
              <a:rPr lang="en-US" altLang="en-US" sz="2400" dirty="0" smtClean="0">
                <a:solidFill>
                  <a:srgbClr val="C00000"/>
                </a:solidFill>
                <a:effectLst>
                  <a:outerShdw blurRad="38100" dist="38100" dir="2700000" algn="tl">
                    <a:srgbClr val="000000"/>
                  </a:outerShdw>
                </a:effectLst>
                <a:latin typeface="Arial" panose="020B0604020202020204" pitchFamily="34" charset="0"/>
              </a:rPr>
              <a:t>needed</a:t>
            </a:r>
            <a:r>
              <a:rPr lang="en-US" altLang="en-US" sz="2000" dirty="0" smtClean="0">
                <a:solidFill>
                  <a:srgbClr val="C00000"/>
                </a:solidFill>
                <a:effectLst>
                  <a:outerShdw blurRad="38100" dist="38100" dir="2700000" algn="tl">
                    <a:srgbClr val="000000"/>
                  </a:outerShdw>
                </a:effectLst>
                <a:latin typeface="Arial" panose="020B0604020202020204" pitchFamily="34" charset="0"/>
              </a:rPr>
              <a:t>!</a:t>
            </a:r>
            <a:endParaRPr lang="en-US" altLang="en-US" sz="2000" dirty="0">
              <a:solidFill>
                <a:srgbClr val="C00000"/>
              </a:solidFill>
              <a:latin typeface="Arial" panose="020B0604020202020204" pitchFamily="34" charset="0"/>
            </a:endParaRPr>
          </a:p>
        </p:txBody>
      </p:sp>
    </p:spTree>
    <p:extLst>
      <p:ext uri="{BB962C8B-B14F-4D97-AF65-F5344CB8AC3E}">
        <p14:creationId xmlns:p14="http://schemas.microsoft.com/office/powerpoint/2010/main" val="639503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62"/>
          <p:cNvSpPr>
            <a:spLocks noChangeArrowheads="1"/>
          </p:cNvSpPr>
          <p:nvPr/>
        </p:nvSpPr>
        <p:spPr bwMode="auto">
          <a:xfrm>
            <a:off x="2319454" y="278780"/>
            <a:ext cx="8396868" cy="4750419"/>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7418" name="TextBox 306"/>
          <p:cNvSpPr txBox="1">
            <a:spLocks noChangeArrowheads="1"/>
          </p:cNvSpPr>
          <p:nvPr/>
        </p:nvSpPr>
        <p:spPr bwMode="auto">
          <a:xfrm>
            <a:off x="2763491" y="704235"/>
            <a:ext cx="2419454"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Gel scanning</a:t>
            </a:r>
            <a:endParaRPr lang="en-IN" altLang="en-US" sz="1452" b="1">
              <a:solidFill>
                <a:schemeClr val="tx1"/>
              </a:solidFill>
            </a:endParaRPr>
          </a:p>
        </p:txBody>
      </p:sp>
      <p:cxnSp>
        <p:nvCxnSpPr>
          <p:cNvPr id="64" name="Straight Arrow Connector 63"/>
          <p:cNvCxnSpPr>
            <a:cxnSpLocks noChangeShapeType="1"/>
          </p:cNvCxnSpPr>
          <p:nvPr/>
        </p:nvCxnSpPr>
        <p:spPr bwMode="auto">
          <a:xfrm>
            <a:off x="4670252" y="4370860"/>
            <a:ext cx="97498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 name="Straight Arrow Connector 65"/>
          <p:cNvCxnSpPr>
            <a:cxnSpLocks noChangeShapeType="1"/>
          </p:cNvCxnSpPr>
          <p:nvPr/>
        </p:nvCxnSpPr>
        <p:spPr bwMode="auto">
          <a:xfrm rot="5400000">
            <a:off x="4055307" y="3819282"/>
            <a:ext cx="712874" cy="14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 name="TextBox 71"/>
          <p:cNvSpPr txBox="1">
            <a:spLocks noChangeArrowheads="1"/>
          </p:cNvSpPr>
          <p:nvPr/>
        </p:nvSpPr>
        <p:spPr bwMode="auto">
          <a:xfrm>
            <a:off x="3801839" y="3096325"/>
            <a:ext cx="575542" cy="1313418"/>
          </a:xfrm>
          <a:prstGeom prst="rect">
            <a:avLst/>
          </a:prstGeom>
          <a:noFill/>
          <a:ln w="9525">
            <a:noFill/>
            <a:miter lim="800000"/>
            <a:headEnd/>
            <a:tailEnd/>
          </a:ln>
        </p:spPr>
        <p:txBody>
          <a:bodyPr vert="vert270">
            <a:spAutoFit/>
          </a:bodyPr>
          <a:lstStyle/>
          <a:p>
            <a:pPr algn="ctr">
              <a:defRPr/>
            </a:pPr>
            <a:r>
              <a:rPr lang="en-US" sz="1270">
                <a:latin typeface="Arial" charset="0"/>
              </a:rPr>
              <a:t>Decreasing molecular weight</a:t>
            </a:r>
            <a:endParaRPr lang="en-IN" sz="1270" dirty="0">
              <a:latin typeface="Arial" charset="0"/>
            </a:endParaRPr>
          </a:p>
        </p:txBody>
      </p:sp>
      <p:sp>
        <p:nvSpPr>
          <p:cNvPr id="76" name="TextBox 75"/>
          <p:cNvSpPr txBox="1">
            <a:spLocks noChangeArrowheads="1"/>
          </p:cNvSpPr>
          <p:nvPr/>
        </p:nvSpPr>
        <p:spPr bwMode="auto">
          <a:xfrm>
            <a:off x="4555040" y="4409744"/>
            <a:ext cx="138974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Decreasing pH</a:t>
            </a:r>
            <a:endParaRPr lang="en-IN" altLang="en-US" sz="1270">
              <a:solidFill>
                <a:schemeClr val="tx1"/>
              </a:solidFill>
            </a:endParaRPr>
          </a:p>
        </p:txBody>
      </p:sp>
      <p:grpSp>
        <p:nvGrpSpPr>
          <p:cNvPr id="2" name="Group 69"/>
          <p:cNvGrpSpPr>
            <a:grpSpLocks/>
          </p:cNvGrpSpPr>
          <p:nvPr/>
        </p:nvGrpSpPr>
        <p:grpSpPr bwMode="auto">
          <a:xfrm>
            <a:off x="5123899" y="871293"/>
            <a:ext cx="2203431" cy="1620170"/>
            <a:chOff x="155575" y="207956"/>
            <a:chExt cx="4286250" cy="2714625"/>
          </a:xfrm>
        </p:grpSpPr>
        <p:pic>
          <p:nvPicPr>
            <p:cNvPr id="82" name="Picture 135" descr="EDI.jpg"/>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155575" y="207956"/>
              <a:ext cx="4286250" cy="2714625"/>
            </a:xfrm>
            <a:prstGeom prst="rect">
              <a:avLst/>
            </a:prstGeom>
            <a:noFill/>
            <a:ln w="9525">
              <a:noFill/>
              <a:miter lim="800000"/>
              <a:headEnd/>
              <a:tailEnd/>
            </a:ln>
          </p:spPr>
        </p:pic>
        <p:sp>
          <p:nvSpPr>
            <p:cNvPr id="17464" name="Rectangle 67"/>
            <p:cNvSpPr>
              <a:spLocks noChangeArrowheads="1"/>
            </p:cNvSpPr>
            <p:nvPr/>
          </p:nvSpPr>
          <p:spPr bwMode="auto">
            <a:xfrm rot="588906">
              <a:off x="2311445" y="1412840"/>
              <a:ext cx="724607" cy="152001"/>
            </a:xfrm>
            <a:prstGeom prst="rect">
              <a:avLst/>
            </a:prstGeom>
            <a:solidFill>
              <a:srgbClr val="EAEAE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84" name="Rectangle 83"/>
            <p:cNvSpPr/>
            <p:nvPr/>
          </p:nvSpPr>
          <p:spPr bwMode="auto">
            <a:xfrm rot="324138">
              <a:off x="2046569" y="765358"/>
              <a:ext cx="641536" cy="13030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buFont typeface="Wingdings" pitchFamily="2" charset="2"/>
                <a:buNone/>
                <a:defRPr/>
              </a:pPr>
              <a:endParaRPr lang="en-IN" sz="1633">
                <a:latin typeface="Arial" charset="0"/>
              </a:endParaRPr>
            </a:p>
          </p:txBody>
        </p:sp>
      </p:grpSp>
      <p:sp>
        <p:nvSpPr>
          <p:cNvPr id="85" name="TextBox 84"/>
          <p:cNvSpPr txBox="1">
            <a:spLocks noChangeArrowheads="1"/>
          </p:cNvSpPr>
          <p:nvPr/>
        </p:nvSpPr>
        <p:spPr bwMode="auto">
          <a:xfrm>
            <a:off x="4411024" y="1009547"/>
            <a:ext cx="1231329"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Gel scanner</a:t>
            </a:r>
            <a:endParaRPr lang="en-IN" altLang="en-US" sz="1270">
              <a:solidFill>
                <a:schemeClr val="tx1"/>
              </a:solidFill>
            </a:endParaRPr>
          </a:p>
        </p:txBody>
      </p:sp>
      <p:pic>
        <p:nvPicPr>
          <p:cNvPr id="87" name="Picture 58" descr="E:\Gel images\Pro-q-diamon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2037" y="1009547"/>
            <a:ext cx="1169403" cy="113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a:spLocks noChangeArrowheads="1"/>
          </p:cNvSpPr>
          <p:nvPr/>
        </p:nvSpPr>
        <p:spPr bwMode="auto">
          <a:xfrm>
            <a:off x="3538293" y="2392093"/>
            <a:ext cx="1559683"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Emission maxima – 610 nm</a:t>
            </a:r>
            <a:endParaRPr lang="en-IN" altLang="en-US" sz="1270">
              <a:solidFill>
                <a:schemeClr val="tx1"/>
              </a:solidFill>
            </a:endParaRPr>
          </a:p>
        </p:txBody>
      </p:sp>
      <p:sp>
        <p:nvSpPr>
          <p:cNvPr id="41" name="TextBox 40"/>
          <p:cNvSpPr txBox="1">
            <a:spLocks noChangeArrowheads="1"/>
          </p:cNvSpPr>
          <p:nvPr/>
        </p:nvSpPr>
        <p:spPr bwMode="auto">
          <a:xfrm>
            <a:off x="5694199" y="3022879"/>
            <a:ext cx="143871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a:solidFill>
                  <a:schemeClr val="tx1"/>
                </a:solidFill>
              </a:rPr>
              <a:t>Total protein image</a:t>
            </a:r>
            <a:endParaRPr lang="en-IN" altLang="en-US" sz="1270">
              <a:solidFill>
                <a:schemeClr val="tx1"/>
              </a:solidFill>
            </a:endParaRPr>
          </a:p>
        </p:txBody>
      </p:sp>
      <p:pic>
        <p:nvPicPr>
          <p:cNvPr id="42" name="Picture 80" descr="E:\Gel images\SYPRO rub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494" y="3165453"/>
            <a:ext cx="1081554" cy="11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lowchart: Extract 42"/>
          <p:cNvSpPr/>
          <p:nvPr/>
        </p:nvSpPr>
        <p:spPr bwMode="auto">
          <a:xfrm rot="1221626">
            <a:off x="4864354" y="1446839"/>
            <a:ext cx="1296145" cy="1969418"/>
          </a:xfrm>
          <a:prstGeom prst="flowChartExtra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lstStyle/>
          <a:p>
            <a:pPr>
              <a:buFont typeface="Wingdings" pitchFamily="2" charset="2"/>
              <a:buNone/>
              <a:defRPr/>
            </a:pPr>
            <a:endParaRPr lang="en-IN" sz="1633">
              <a:latin typeface="Arial" charset="0"/>
            </a:endParaRPr>
          </a:p>
        </p:txBody>
      </p:sp>
      <p:grpSp>
        <p:nvGrpSpPr>
          <p:cNvPr id="3" name="Group 237"/>
          <p:cNvGrpSpPr>
            <a:grpSpLocks/>
          </p:cNvGrpSpPr>
          <p:nvPr/>
        </p:nvGrpSpPr>
        <p:grpSpPr bwMode="auto">
          <a:xfrm>
            <a:off x="8413492" y="815126"/>
            <a:ext cx="1519072" cy="1514867"/>
            <a:chOff x="1272952" y="3423441"/>
            <a:chExt cx="1674859" cy="1669151"/>
          </a:xfrm>
        </p:grpSpPr>
        <p:cxnSp>
          <p:nvCxnSpPr>
            <p:cNvPr id="17458" name="Straight Arrow Connector 223"/>
            <p:cNvCxnSpPr>
              <a:cxnSpLocks noChangeShapeType="1"/>
            </p:cNvCxnSpPr>
            <p:nvPr/>
          </p:nvCxnSpPr>
          <p:spPr bwMode="auto">
            <a:xfrm rot="5400000" flipH="1" flipV="1">
              <a:off x="988567" y="4029870"/>
              <a:ext cx="1214446"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59" name="Straight Arrow Connector 227"/>
            <p:cNvCxnSpPr>
              <a:cxnSpLocks noChangeShapeType="1"/>
            </p:cNvCxnSpPr>
            <p:nvPr/>
          </p:nvCxnSpPr>
          <p:spPr bwMode="auto">
            <a:xfrm>
              <a:off x="1595790" y="4621595"/>
              <a:ext cx="1285884"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7" name="TextBox 46"/>
            <p:cNvSpPr txBox="1">
              <a:spLocks noChangeArrowheads="1"/>
            </p:cNvSpPr>
            <p:nvPr/>
          </p:nvSpPr>
          <p:spPr bwMode="auto">
            <a:xfrm>
              <a:off x="1272952" y="3431400"/>
              <a:ext cx="388403" cy="1134255"/>
            </a:xfrm>
            <a:prstGeom prst="rect">
              <a:avLst/>
            </a:prstGeom>
            <a:noFill/>
            <a:ln w="9525">
              <a:noFill/>
              <a:miter lim="800000"/>
              <a:headEnd/>
              <a:tailEnd/>
            </a:ln>
          </p:spPr>
          <p:txBody>
            <a:bodyPr vert="vert270">
              <a:spAutoFit/>
            </a:bodyPr>
            <a:lstStyle/>
            <a:p>
              <a:pPr>
                <a:defRPr/>
              </a:pPr>
              <a:r>
                <a:rPr lang="en-US" sz="1089" dirty="0">
                  <a:latin typeface="Arial" charset="0"/>
                </a:rPr>
                <a:t>Fluorescence</a:t>
              </a:r>
              <a:endParaRPr lang="en-IN" sz="1089" dirty="0">
                <a:latin typeface="Arial" charset="0"/>
              </a:endParaRPr>
            </a:p>
          </p:txBody>
        </p:sp>
        <p:sp>
          <p:nvSpPr>
            <p:cNvPr id="17461" name="TextBox 229"/>
            <p:cNvSpPr txBox="1">
              <a:spLocks noChangeArrowheads="1"/>
            </p:cNvSpPr>
            <p:nvPr/>
          </p:nvSpPr>
          <p:spPr bwMode="auto">
            <a:xfrm>
              <a:off x="1590461" y="4621494"/>
              <a:ext cx="1357350" cy="47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a:solidFill>
                    <a:schemeClr val="tx1"/>
                  </a:solidFill>
                </a:rPr>
                <a:t>Phosphoprotein image</a:t>
              </a:r>
              <a:endParaRPr lang="en-IN" altLang="en-US" sz="1089">
                <a:solidFill>
                  <a:schemeClr val="tx1"/>
                </a:solidFill>
              </a:endParaRPr>
            </a:p>
          </p:txBody>
        </p:sp>
        <p:sp>
          <p:nvSpPr>
            <p:cNvPr id="17462" name="Freeform 230"/>
            <p:cNvSpPr>
              <a:spLocks noChangeArrowheads="1"/>
            </p:cNvSpPr>
            <p:nvPr/>
          </p:nvSpPr>
          <p:spPr bwMode="auto">
            <a:xfrm>
              <a:off x="1596326" y="3531031"/>
              <a:ext cx="960895" cy="1012556"/>
            </a:xfrm>
            <a:custGeom>
              <a:avLst/>
              <a:gdLst>
                <a:gd name="T0" fmla="*/ 0 w 960895"/>
                <a:gd name="T1" fmla="*/ 885986 h 1012556"/>
                <a:gd name="T2" fmla="*/ 61993 w 960895"/>
                <a:gd name="T3" fmla="*/ 870488 h 1012556"/>
                <a:gd name="T4" fmla="*/ 61993 w 960895"/>
                <a:gd name="T5" fmla="*/ 777498 h 1012556"/>
                <a:gd name="T6" fmla="*/ 77491 w 960895"/>
                <a:gd name="T7" fmla="*/ 839491 h 1012556"/>
                <a:gd name="T8" fmla="*/ 139484 w 960895"/>
                <a:gd name="T9" fmla="*/ 854989 h 1012556"/>
                <a:gd name="T10" fmla="*/ 170481 w 960895"/>
                <a:gd name="T11" fmla="*/ 746501 h 1012556"/>
                <a:gd name="T12" fmla="*/ 170481 w 960895"/>
                <a:gd name="T13" fmla="*/ 870488 h 1012556"/>
                <a:gd name="T14" fmla="*/ 247973 w 960895"/>
                <a:gd name="T15" fmla="*/ 854989 h 1012556"/>
                <a:gd name="T16" fmla="*/ 247973 w 960895"/>
                <a:gd name="T17" fmla="*/ 792996 h 1012556"/>
                <a:gd name="T18" fmla="*/ 294468 w 960895"/>
                <a:gd name="T19" fmla="*/ 854989 h 1012556"/>
                <a:gd name="T20" fmla="*/ 387457 w 960895"/>
                <a:gd name="T21" fmla="*/ 854989 h 1012556"/>
                <a:gd name="T22" fmla="*/ 449451 w 960895"/>
                <a:gd name="T23" fmla="*/ 2583 h 1012556"/>
                <a:gd name="T24" fmla="*/ 480447 w 960895"/>
                <a:gd name="T25" fmla="*/ 870488 h 1012556"/>
                <a:gd name="T26" fmla="*/ 604434 w 960895"/>
                <a:gd name="T27" fmla="*/ 854989 h 1012556"/>
                <a:gd name="T28" fmla="*/ 635430 w 960895"/>
                <a:gd name="T29" fmla="*/ 916983 h 1012556"/>
                <a:gd name="T30" fmla="*/ 697423 w 960895"/>
                <a:gd name="T31" fmla="*/ 823993 h 1012556"/>
                <a:gd name="T32" fmla="*/ 728420 w 960895"/>
                <a:gd name="T33" fmla="*/ 901484 h 1012556"/>
                <a:gd name="T34" fmla="*/ 960895 w 960895"/>
                <a:gd name="T35" fmla="*/ 916983 h 1012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0895"/>
                <a:gd name="T55" fmla="*/ 0 h 1012556"/>
                <a:gd name="T56" fmla="*/ 960895 w 960895"/>
                <a:gd name="T57" fmla="*/ 1012556 h 1012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0895" h="1012556">
                  <a:moveTo>
                    <a:pt x="0" y="885986"/>
                  </a:moveTo>
                  <a:cubicBezTo>
                    <a:pt x="25830" y="887277"/>
                    <a:pt x="51661" y="888569"/>
                    <a:pt x="61993" y="870488"/>
                  </a:cubicBezTo>
                  <a:cubicBezTo>
                    <a:pt x="72325" y="852407"/>
                    <a:pt x="59410" y="782664"/>
                    <a:pt x="61993" y="777498"/>
                  </a:cubicBezTo>
                  <a:cubicBezTo>
                    <a:pt x="64576" y="772332"/>
                    <a:pt x="64576" y="826576"/>
                    <a:pt x="77491" y="839491"/>
                  </a:cubicBezTo>
                  <a:cubicBezTo>
                    <a:pt x="90406" y="852406"/>
                    <a:pt x="123986" y="870487"/>
                    <a:pt x="139484" y="854989"/>
                  </a:cubicBezTo>
                  <a:cubicBezTo>
                    <a:pt x="154982" y="839491"/>
                    <a:pt x="165315" y="743918"/>
                    <a:pt x="170481" y="746501"/>
                  </a:cubicBezTo>
                  <a:cubicBezTo>
                    <a:pt x="175647" y="749084"/>
                    <a:pt x="157566" y="852407"/>
                    <a:pt x="170481" y="870488"/>
                  </a:cubicBezTo>
                  <a:cubicBezTo>
                    <a:pt x="183396" y="888569"/>
                    <a:pt x="235058" y="867904"/>
                    <a:pt x="247973" y="854989"/>
                  </a:cubicBezTo>
                  <a:cubicBezTo>
                    <a:pt x="260888" y="842074"/>
                    <a:pt x="240224" y="792996"/>
                    <a:pt x="247973" y="792996"/>
                  </a:cubicBezTo>
                  <a:cubicBezTo>
                    <a:pt x="255722" y="792996"/>
                    <a:pt x="271221" y="844657"/>
                    <a:pt x="294468" y="854989"/>
                  </a:cubicBezTo>
                  <a:cubicBezTo>
                    <a:pt x="317715" y="865321"/>
                    <a:pt x="361627" y="997057"/>
                    <a:pt x="387457" y="854989"/>
                  </a:cubicBezTo>
                  <a:cubicBezTo>
                    <a:pt x="413287" y="712921"/>
                    <a:pt x="433953" y="0"/>
                    <a:pt x="449451" y="2583"/>
                  </a:cubicBezTo>
                  <a:cubicBezTo>
                    <a:pt x="464949" y="5166"/>
                    <a:pt x="454617" y="728420"/>
                    <a:pt x="480447" y="870488"/>
                  </a:cubicBezTo>
                  <a:cubicBezTo>
                    <a:pt x="506277" y="1012556"/>
                    <a:pt x="578604" y="847240"/>
                    <a:pt x="604434" y="854989"/>
                  </a:cubicBezTo>
                  <a:cubicBezTo>
                    <a:pt x="630265" y="862738"/>
                    <a:pt x="619932" y="922149"/>
                    <a:pt x="635430" y="916983"/>
                  </a:cubicBezTo>
                  <a:cubicBezTo>
                    <a:pt x="650928" y="911817"/>
                    <a:pt x="681925" y="826576"/>
                    <a:pt x="697423" y="823993"/>
                  </a:cubicBezTo>
                  <a:cubicBezTo>
                    <a:pt x="712921" y="821410"/>
                    <a:pt x="684508" y="885986"/>
                    <a:pt x="728420" y="901484"/>
                  </a:cubicBezTo>
                  <a:cubicBezTo>
                    <a:pt x="772332" y="916982"/>
                    <a:pt x="866613" y="916982"/>
                    <a:pt x="960895" y="916983"/>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4" name="Group 238"/>
          <p:cNvGrpSpPr>
            <a:grpSpLocks/>
          </p:cNvGrpSpPr>
          <p:nvPr/>
        </p:nvGrpSpPr>
        <p:grpSpPr bwMode="auto">
          <a:xfrm>
            <a:off x="8377200" y="2904786"/>
            <a:ext cx="1808830" cy="1569890"/>
            <a:chOff x="2993516" y="3416198"/>
            <a:chExt cx="1994250" cy="1730625"/>
          </a:xfrm>
        </p:grpSpPr>
        <p:cxnSp>
          <p:nvCxnSpPr>
            <p:cNvPr id="17453" name="Straight Arrow Connector 231"/>
            <p:cNvCxnSpPr>
              <a:cxnSpLocks noChangeShapeType="1"/>
            </p:cNvCxnSpPr>
            <p:nvPr/>
          </p:nvCxnSpPr>
          <p:spPr bwMode="auto">
            <a:xfrm rot="5400000" flipH="1" flipV="1">
              <a:off x="2709131" y="4035128"/>
              <a:ext cx="1214446"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54" name="Straight Arrow Connector 232"/>
            <p:cNvCxnSpPr>
              <a:cxnSpLocks noChangeShapeType="1"/>
            </p:cNvCxnSpPr>
            <p:nvPr/>
          </p:nvCxnSpPr>
          <p:spPr bwMode="auto">
            <a:xfrm>
              <a:off x="3316354" y="4626853"/>
              <a:ext cx="1285884"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 name="TextBox 52"/>
            <p:cNvSpPr txBox="1">
              <a:spLocks noChangeArrowheads="1"/>
            </p:cNvSpPr>
            <p:nvPr/>
          </p:nvSpPr>
          <p:spPr bwMode="auto">
            <a:xfrm>
              <a:off x="2993516" y="3436658"/>
              <a:ext cx="388387" cy="1134255"/>
            </a:xfrm>
            <a:prstGeom prst="rect">
              <a:avLst/>
            </a:prstGeom>
            <a:noFill/>
            <a:ln w="9525">
              <a:noFill/>
              <a:miter lim="800000"/>
              <a:headEnd/>
              <a:tailEnd/>
            </a:ln>
          </p:spPr>
          <p:txBody>
            <a:bodyPr vert="vert270">
              <a:spAutoFit/>
            </a:bodyPr>
            <a:lstStyle/>
            <a:p>
              <a:pPr>
                <a:defRPr/>
              </a:pPr>
              <a:r>
                <a:rPr lang="en-US" sz="1089" dirty="0">
                  <a:latin typeface="Arial" charset="0"/>
                </a:rPr>
                <a:t>Fluorescence</a:t>
              </a:r>
              <a:endParaRPr lang="en-IN" sz="1089" dirty="0">
                <a:latin typeface="Arial" charset="0"/>
              </a:endParaRPr>
            </a:p>
          </p:txBody>
        </p:sp>
        <p:sp>
          <p:nvSpPr>
            <p:cNvPr id="17456" name="TextBox 234"/>
            <p:cNvSpPr txBox="1">
              <a:spLocks noChangeArrowheads="1"/>
            </p:cNvSpPr>
            <p:nvPr/>
          </p:nvSpPr>
          <p:spPr bwMode="auto">
            <a:xfrm>
              <a:off x="3254362" y="4675494"/>
              <a:ext cx="1733404" cy="4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089">
                  <a:solidFill>
                    <a:schemeClr val="tx1"/>
                  </a:solidFill>
                </a:rPr>
                <a:t>Total protein image by SYPRO-Ruby Red</a:t>
              </a:r>
              <a:endParaRPr lang="en-IN" altLang="en-US" sz="1089">
                <a:solidFill>
                  <a:schemeClr val="tx1"/>
                </a:solidFill>
              </a:endParaRPr>
            </a:p>
          </p:txBody>
        </p:sp>
        <p:sp>
          <p:nvSpPr>
            <p:cNvPr id="17457" name="Freeform 236"/>
            <p:cNvSpPr>
              <a:spLocks noChangeArrowheads="1"/>
            </p:cNvSpPr>
            <p:nvPr/>
          </p:nvSpPr>
          <p:spPr bwMode="auto">
            <a:xfrm>
              <a:off x="3316637" y="3416198"/>
              <a:ext cx="1038387" cy="1149457"/>
            </a:xfrm>
            <a:custGeom>
              <a:avLst/>
              <a:gdLst>
                <a:gd name="T0" fmla="*/ 0 w 1038387"/>
                <a:gd name="T1" fmla="*/ 991891 h 1149457"/>
                <a:gd name="T2" fmla="*/ 108488 w 1038387"/>
                <a:gd name="T3" fmla="*/ 991891 h 1149457"/>
                <a:gd name="T4" fmla="*/ 108488 w 1038387"/>
                <a:gd name="T5" fmla="*/ 883403 h 1149457"/>
                <a:gd name="T6" fmla="*/ 139485 w 1038387"/>
                <a:gd name="T7" fmla="*/ 1022888 h 1149457"/>
                <a:gd name="T8" fmla="*/ 185980 w 1038387"/>
                <a:gd name="T9" fmla="*/ 495945 h 1149457"/>
                <a:gd name="T10" fmla="*/ 201478 w 1038387"/>
                <a:gd name="T11" fmla="*/ 1007389 h 1149457"/>
                <a:gd name="T12" fmla="*/ 232475 w 1038387"/>
                <a:gd name="T13" fmla="*/ 929898 h 1149457"/>
                <a:gd name="T14" fmla="*/ 263471 w 1038387"/>
                <a:gd name="T15" fmla="*/ 1038386 h 1149457"/>
                <a:gd name="T16" fmla="*/ 278970 w 1038387"/>
                <a:gd name="T17" fmla="*/ 325464 h 1149457"/>
                <a:gd name="T18" fmla="*/ 325465 w 1038387"/>
                <a:gd name="T19" fmla="*/ 1022888 h 1149457"/>
                <a:gd name="T20" fmla="*/ 387458 w 1038387"/>
                <a:gd name="T21" fmla="*/ 960895 h 1149457"/>
                <a:gd name="T22" fmla="*/ 433953 w 1038387"/>
                <a:gd name="T23" fmla="*/ 0 h 1149457"/>
                <a:gd name="T24" fmla="*/ 511444 w 1038387"/>
                <a:gd name="T25" fmla="*/ 960895 h 1149457"/>
                <a:gd name="T26" fmla="*/ 604434 w 1038387"/>
                <a:gd name="T27" fmla="*/ 960895 h 1149457"/>
                <a:gd name="T28" fmla="*/ 604434 w 1038387"/>
                <a:gd name="T29" fmla="*/ 883403 h 1149457"/>
                <a:gd name="T30" fmla="*/ 635431 w 1038387"/>
                <a:gd name="T31" fmla="*/ 1007389 h 1149457"/>
                <a:gd name="T32" fmla="*/ 728421 w 1038387"/>
                <a:gd name="T33" fmla="*/ 1007389 h 1149457"/>
                <a:gd name="T34" fmla="*/ 728421 w 1038387"/>
                <a:gd name="T35" fmla="*/ 154983 h 1149457"/>
                <a:gd name="T36" fmla="*/ 790414 w 1038387"/>
                <a:gd name="T37" fmla="*/ 898901 h 1149457"/>
                <a:gd name="T38" fmla="*/ 852407 w 1038387"/>
                <a:gd name="T39" fmla="*/ 898901 h 1149457"/>
                <a:gd name="T40" fmla="*/ 836909 w 1038387"/>
                <a:gd name="T41" fmla="*/ 309966 h 1149457"/>
                <a:gd name="T42" fmla="*/ 914400 w 1038387"/>
                <a:gd name="T43" fmla="*/ 1022888 h 1149457"/>
                <a:gd name="T44" fmla="*/ 991892 w 1038387"/>
                <a:gd name="T45" fmla="*/ 945396 h 1149457"/>
                <a:gd name="T46" fmla="*/ 1038387 w 1038387"/>
                <a:gd name="T47" fmla="*/ 1038386 h 11494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8387"/>
                <a:gd name="T73" fmla="*/ 0 h 1149457"/>
                <a:gd name="T74" fmla="*/ 1038387 w 1038387"/>
                <a:gd name="T75" fmla="*/ 1149457 h 11494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8387" h="1149457">
                  <a:moveTo>
                    <a:pt x="0" y="991891"/>
                  </a:moveTo>
                  <a:cubicBezTo>
                    <a:pt x="45203" y="1000931"/>
                    <a:pt x="90407" y="1009972"/>
                    <a:pt x="108488" y="991891"/>
                  </a:cubicBezTo>
                  <a:cubicBezTo>
                    <a:pt x="126569" y="973810"/>
                    <a:pt x="103322" y="878237"/>
                    <a:pt x="108488" y="883403"/>
                  </a:cubicBezTo>
                  <a:cubicBezTo>
                    <a:pt x="113654" y="888569"/>
                    <a:pt x="126570" y="1087464"/>
                    <a:pt x="139485" y="1022888"/>
                  </a:cubicBezTo>
                  <a:cubicBezTo>
                    <a:pt x="152400" y="958312"/>
                    <a:pt x="175648" y="498528"/>
                    <a:pt x="185980" y="495945"/>
                  </a:cubicBezTo>
                  <a:cubicBezTo>
                    <a:pt x="196312" y="493362"/>
                    <a:pt x="193729" y="935064"/>
                    <a:pt x="201478" y="1007389"/>
                  </a:cubicBezTo>
                  <a:cubicBezTo>
                    <a:pt x="209227" y="1079714"/>
                    <a:pt x="222143" y="924732"/>
                    <a:pt x="232475" y="929898"/>
                  </a:cubicBezTo>
                  <a:cubicBezTo>
                    <a:pt x="242807" y="935064"/>
                    <a:pt x="255722" y="1139125"/>
                    <a:pt x="263471" y="1038386"/>
                  </a:cubicBezTo>
                  <a:cubicBezTo>
                    <a:pt x="271220" y="937647"/>
                    <a:pt x="268638" y="328047"/>
                    <a:pt x="278970" y="325464"/>
                  </a:cubicBezTo>
                  <a:cubicBezTo>
                    <a:pt x="289302" y="322881"/>
                    <a:pt x="307384" y="916983"/>
                    <a:pt x="325465" y="1022888"/>
                  </a:cubicBezTo>
                  <a:cubicBezTo>
                    <a:pt x="343546" y="1128793"/>
                    <a:pt x="369377" y="1131376"/>
                    <a:pt x="387458" y="960895"/>
                  </a:cubicBezTo>
                  <a:cubicBezTo>
                    <a:pt x="405539" y="790414"/>
                    <a:pt x="413289" y="0"/>
                    <a:pt x="433953" y="0"/>
                  </a:cubicBezTo>
                  <a:cubicBezTo>
                    <a:pt x="454617" y="0"/>
                    <a:pt x="483031" y="800746"/>
                    <a:pt x="511444" y="960895"/>
                  </a:cubicBezTo>
                  <a:cubicBezTo>
                    <a:pt x="539857" y="1121044"/>
                    <a:pt x="588936" y="973810"/>
                    <a:pt x="604434" y="960895"/>
                  </a:cubicBezTo>
                  <a:cubicBezTo>
                    <a:pt x="619932" y="947980"/>
                    <a:pt x="599268" y="875654"/>
                    <a:pt x="604434" y="883403"/>
                  </a:cubicBezTo>
                  <a:cubicBezTo>
                    <a:pt x="609600" y="891152"/>
                    <a:pt x="614767" y="986725"/>
                    <a:pt x="635431" y="1007389"/>
                  </a:cubicBezTo>
                  <a:cubicBezTo>
                    <a:pt x="656096" y="1028053"/>
                    <a:pt x="712923" y="1149457"/>
                    <a:pt x="728421" y="1007389"/>
                  </a:cubicBezTo>
                  <a:cubicBezTo>
                    <a:pt x="743919" y="865321"/>
                    <a:pt x="718089" y="173064"/>
                    <a:pt x="728421" y="154983"/>
                  </a:cubicBezTo>
                  <a:cubicBezTo>
                    <a:pt x="738753" y="136902"/>
                    <a:pt x="769750" y="774915"/>
                    <a:pt x="790414" y="898901"/>
                  </a:cubicBezTo>
                  <a:cubicBezTo>
                    <a:pt x="811078" y="1022887"/>
                    <a:pt x="844658" y="997057"/>
                    <a:pt x="852407" y="898901"/>
                  </a:cubicBezTo>
                  <a:cubicBezTo>
                    <a:pt x="860156" y="800745"/>
                    <a:pt x="826577" y="289302"/>
                    <a:pt x="836909" y="309966"/>
                  </a:cubicBezTo>
                  <a:cubicBezTo>
                    <a:pt x="847241" y="330631"/>
                    <a:pt x="888570" y="916983"/>
                    <a:pt x="914400" y="1022888"/>
                  </a:cubicBezTo>
                  <a:cubicBezTo>
                    <a:pt x="940230" y="1128793"/>
                    <a:pt x="971228" y="942813"/>
                    <a:pt x="991892" y="945396"/>
                  </a:cubicBezTo>
                  <a:cubicBezTo>
                    <a:pt x="1012556" y="947979"/>
                    <a:pt x="1025471" y="993182"/>
                    <a:pt x="1038387" y="1038386"/>
                  </a:cubicBezTo>
                </a:path>
              </a:pathLst>
            </a:cu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sp>
        <p:nvSpPr>
          <p:cNvPr id="56" name="TextBox 55"/>
          <p:cNvSpPr txBox="1"/>
          <p:nvPr/>
        </p:nvSpPr>
        <p:spPr>
          <a:xfrm>
            <a:off x="6026873" y="3543168"/>
            <a:ext cx="2350327" cy="106952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spAutoFit/>
          </a:bodyPr>
          <a:lstStyle/>
          <a:p>
            <a:pPr>
              <a:defRPr/>
            </a:pPr>
            <a:r>
              <a:rPr lang="en-US" sz="1270" b="1" dirty="0">
                <a:latin typeface="Arial" charset="0"/>
              </a:rPr>
              <a:t>A comparative profile between total protein image and </a:t>
            </a:r>
            <a:r>
              <a:rPr lang="en-US" sz="1270" b="1" dirty="0" err="1">
                <a:latin typeface="Arial" charset="0"/>
              </a:rPr>
              <a:t>phosphoprotein</a:t>
            </a:r>
            <a:r>
              <a:rPr lang="en-US" sz="1270" b="1" dirty="0">
                <a:latin typeface="Arial" charset="0"/>
              </a:rPr>
              <a:t> image enables detection of </a:t>
            </a:r>
            <a:r>
              <a:rPr lang="en-US" sz="1270" b="1" dirty="0" err="1">
                <a:latin typeface="Arial" charset="0"/>
              </a:rPr>
              <a:t>phosphorylated</a:t>
            </a:r>
            <a:r>
              <a:rPr lang="en-US" sz="1270" b="1" dirty="0">
                <a:latin typeface="Arial" charset="0"/>
              </a:rPr>
              <a:t> proteins.</a:t>
            </a:r>
            <a:endParaRPr lang="en-IN" sz="1270" b="1" dirty="0">
              <a:latin typeface="Arial" charset="0"/>
            </a:endParaRPr>
          </a:p>
        </p:txBody>
      </p:sp>
      <p:sp>
        <p:nvSpPr>
          <p:cNvPr id="52" name="TextBox 51"/>
          <p:cNvSpPr txBox="1">
            <a:spLocks noChangeArrowheads="1"/>
          </p:cNvSpPr>
          <p:nvPr/>
        </p:nvSpPr>
        <p:spPr bwMode="auto">
          <a:xfrm>
            <a:off x="7145871" y="2115584"/>
            <a:ext cx="1369584"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Phosphoprotein image</a:t>
            </a:r>
            <a:endParaRPr lang="en-IN" altLang="en-US" sz="1270">
              <a:solidFill>
                <a:schemeClr val="tx1"/>
              </a:solidFill>
            </a:endParaRPr>
          </a:p>
        </p:txBody>
      </p:sp>
      <p:grpSp>
        <p:nvGrpSpPr>
          <p:cNvPr id="5" name="Group 54"/>
          <p:cNvGrpSpPr>
            <a:grpSpLocks/>
          </p:cNvGrpSpPr>
          <p:nvPr/>
        </p:nvGrpSpPr>
        <p:grpSpPr bwMode="auto">
          <a:xfrm>
            <a:off x="3330911" y="1091635"/>
            <a:ext cx="1231329" cy="1143357"/>
            <a:chOff x="1992313" y="1203325"/>
            <a:chExt cx="1357312" cy="1260339"/>
          </a:xfrm>
        </p:grpSpPr>
        <p:grpSp>
          <p:nvGrpSpPr>
            <p:cNvPr id="17449" name="Group 97"/>
            <p:cNvGrpSpPr>
              <a:grpSpLocks/>
            </p:cNvGrpSpPr>
            <p:nvPr/>
          </p:nvGrpSpPr>
          <p:grpSpPr bwMode="auto">
            <a:xfrm>
              <a:off x="1992313" y="1203325"/>
              <a:ext cx="1357312" cy="1260339"/>
              <a:chOff x="1701800" y="1265237"/>
              <a:chExt cx="1357312" cy="1260139"/>
            </a:xfrm>
          </p:grpSpPr>
          <p:pic>
            <p:nvPicPr>
              <p:cNvPr id="1745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712" y="1265237"/>
                <a:ext cx="1012458" cy="8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Box 96"/>
              <p:cNvSpPr txBox="1">
                <a:spLocks noChangeArrowheads="1"/>
              </p:cNvSpPr>
              <p:nvPr/>
            </p:nvSpPr>
            <p:spPr bwMode="auto">
              <a:xfrm>
                <a:off x="1701800" y="2208212"/>
                <a:ext cx="1357312" cy="31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Stained gel</a:t>
                </a:r>
                <a:endParaRPr lang="en-IN" altLang="en-US" sz="1270">
                  <a:solidFill>
                    <a:schemeClr val="tx1"/>
                  </a:solidFill>
                </a:endParaRPr>
              </a:p>
            </p:txBody>
          </p:sp>
        </p:grpSp>
        <p:sp>
          <p:nvSpPr>
            <p:cNvPr id="54" name="Rectangle 53"/>
            <p:cNvSpPr/>
            <p:nvPr/>
          </p:nvSpPr>
          <p:spPr bwMode="auto">
            <a:xfrm>
              <a:off x="2084388" y="1401763"/>
              <a:ext cx="931862" cy="641350"/>
            </a:xfrm>
            <a:prstGeom prst="rect">
              <a:avLst/>
            </a:prstGeom>
            <a:solidFill>
              <a:srgbClr val="E4E4F8"/>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spTree>
    <p:extLst>
      <p:ext uri="{BB962C8B-B14F-4D97-AF65-F5344CB8AC3E}">
        <p14:creationId xmlns:p14="http://schemas.microsoft.com/office/powerpoint/2010/main" val="3871375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1.71762E-6 5.73526E-6 L 0.20422 5.73526E-6 " pathEditMode="relative" ptsTypes="AA">
                                      <p:cBhvr>
                                        <p:cTn id="15" dur="2000" fill="hold"/>
                                        <p:tgtEl>
                                          <p:spTgt spid="5"/>
                                        </p:tgtEl>
                                        <p:attrNameLst>
                                          <p:attrName>ppt_x</p:attrName>
                                          <p:attrName>ppt_y</p:attrName>
                                        </p:attrNameLst>
                                      </p:cBhvr>
                                    </p:animMotion>
                                  </p:childTnLst>
                                </p:cTn>
                              </p:par>
                            </p:childTnLst>
                          </p:cTn>
                        </p:par>
                        <p:par>
                          <p:cTn id="16" fill="hold" nodeType="afterGroup">
                            <p:stCondLst>
                              <p:cond delay="2000"/>
                            </p:stCondLst>
                            <p:childTnLst>
                              <p:par>
                                <p:cTn id="17" presetID="10" presetClass="exit" presetSubtype="0" fill="hold" nodeType="afterEffect">
                                  <p:stCondLst>
                                    <p:cond delay="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1000" fill="hold"/>
                                        <p:tgtEl>
                                          <p:spTgt spid="43"/>
                                        </p:tgtEl>
                                        <p:attrNameLst>
                                          <p:attrName>ppt_w</p:attrName>
                                        </p:attrNameLst>
                                      </p:cBhvr>
                                      <p:tavLst>
                                        <p:tav tm="0">
                                          <p:val>
                                            <p:strVal val="#ppt_w*0.70"/>
                                          </p:val>
                                        </p:tav>
                                        <p:tav tm="100000">
                                          <p:val>
                                            <p:strVal val="#ppt_w"/>
                                          </p:val>
                                        </p:tav>
                                      </p:tavLst>
                                    </p:anim>
                                    <p:anim calcmode="lin" valueType="num">
                                      <p:cBhvr>
                                        <p:cTn id="25" dur="1000" fill="hold"/>
                                        <p:tgtEl>
                                          <p:spTgt spid="43"/>
                                        </p:tgtEl>
                                        <p:attrNameLst>
                                          <p:attrName>ppt_h</p:attrName>
                                        </p:attrNameLst>
                                      </p:cBhvr>
                                      <p:tavLst>
                                        <p:tav tm="0">
                                          <p:val>
                                            <p:strVal val="#ppt_h"/>
                                          </p:val>
                                        </p:tav>
                                        <p:tav tm="100000">
                                          <p:val>
                                            <p:strVal val="#ppt_h"/>
                                          </p:val>
                                        </p:tav>
                                      </p:tavLst>
                                    </p:anim>
                                    <p:animEffect transition="in" filter="fade">
                                      <p:cBhvr>
                                        <p:cTn id="26" dur="1000"/>
                                        <p:tgtEl>
                                          <p:spTgt spid="43"/>
                                        </p:tgtEl>
                                      </p:cBhvr>
                                    </p:animEffec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par>
                          <p:cTn id="42" fill="hold" nodeType="afterGroup">
                            <p:stCondLst>
                              <p:cond delay="1000"/>
                            </p:stCondLst>
                            <p:childTnLst>
                              <p:par>
                                <p:cTn id="43" presetID="10" presetClass="exit" presetSubtype="0" fill="hold" nodeType="afterEffect">
                                  <p:stCondLst>
                                    <p:cond delay="1500"/>
                                  </p:stCondLst>
                                  <p:childTnLst>
                                    <p:animEffect transition="out" filter="fade">
                                      <p:cBhvr>
                                        <p:cTn id="44" dur="2000"/>
                                        <p:tgtEl>
                                          <p:spTgt spid="43"/>
                                        </p:tgtEl>
                                      </p:cBhvr>
                                    </p:animEffect>
                                    <p:set>
                                      <p:cBhvr>
                                        <p:cTn id="45" dur="1" fill="hold">
                                          <p:stCondLst>
                                            <p:cond delay="1999"/>
                                          </p:stCondLst>
                                        </p:cTn>
                                        <p:tgtEl>
                                          <p:spTgt spid="43"/>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8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62"/>
          <p:cNvSpPr>
            <a:spLocks noChangeArrowheads="1"/>
          </p:cNvSpPr>
          <p:nvPr/>
        </p:nvSpPr>
        <p:spPr bwMode="auto">
          <a:xfrm>
            <a:off x="2352906" y="412595"/>
            <a:ext cx="8214763" cy="4884234"/>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8442" name="TextBox 306"/>
          <p:cNvSpPr txBox="1">
            <a:spLocks noChangeArrowheads="1"/>
          </p:cNvSpPr>
          <p:nvPr/>
        </p:nvSpPr>
        <p:spPr bwMode="auto">
          <a:xfrm>
            <a:off x="2849900" y="733038"/>
            <a:ext cx="2419454"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a:solidFill>
                  <a:schemeClr val="tx1"/>
                </a:solidFill>
              </a:rPr>
              <a:t>Immunoblotting</a:t>
            </a:r>
            <a:endParaRPr lang="en-IN" altLang="en-US" sz="1452" b="1">
              <a:solidFill>
                <a:schemeClr val="tx1"/>
              </a:solidFill>
            </a:endParaRPr>
          </a:p>
        </p:txBody>
      </p:sp>
      <p:sp>
        <p:nvSpPr>
          <p:cNvPr id="174" name="TextBox 173"/>
          <p:cNvSpPr txBox="1">
            <a:spLocks noChangeArrowheads="1"/>
          </p:cNvSpPr>
          <p:nvPr/>
        </p:nvSpPr>
        <p:spPr bwMode="auto">
          <a:xfrm>
            <a:off x="5149821" y="1908202"/>
            <a:ext cx="1360943"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Direction of migration</a:t>
            </a:r>
            <a:endParaRPr lang="en-IN" altLang="en-US" sz="1270">
              <a:solidFill>
                <a:schemeClr val="tx1"/>
              </a:solidFill>
            </a:endParaRPr>
          </a:p>
        </p:txBody>
      </p:sp>
      <p:pic>
        <p:nvPicPr>
          <p:cNvPr id="17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299" y="1637453"/>
            <a:ext cx="1231330" cy="19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TextBox 18"/>
          <p:cNvSpPr txBox="1">
            <a:spLocks noChangeArrowheads="1"/>
          </p:cNvSpPr>
          <p:nvPr/>
        </p:nvSpPr>
        <p:spPr bwMode="auto">
          <a:xfrm>
            <a:off x="5302477" y="2609555"/>
            <a:ext cx="80276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dirty="0">
                <a:solidFill>
                  <a:schemeClr val="tx1"/>
                </a:solidFill>
              </a:rPr>
              <a:t>Anode</a:t>
            </a:r>
            <a:endParaRPr lang="en-IN" altLang="en-US" sz="1270" dirty="0">
              <a:solidFill>
                <a:schemeClr val="tx1"/>
              </a:solidFill>
            </a:endParaRPr>
          </a:p>
        </p:txBody>
      </p:sp>
      <p:sp>
        <p:nvSpPr>
          <p:cNvPr id="177" name="TextBox 20"/>
          <p:cNvSpPr txBox="1">
            <a:spLocks noChangeArrowheads="1"/>
          </p:cNvSpPr>
          <p:nvPr/>
        </p:nvSpPr>
        <p:spPr bwMode="auto">
          <a:xfrm>
            <a:off x="3270425" y="1637453"/>
            <a:ext cx="842488"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Cathode</a:t>
            </a:r>
            <a:endParaRPr lang="en-IN" altLang="en-US" sz="1270">
              <a:solidFill>
                <a:schemeClr val="tx1"/>
              </a:solidFill>
            </a:endParaRPr>
          </a:p>
        </p:txBody>
      </p:sp>
      <p:sp>
        <p:nvSpPr>
          <p:cNvPr id="178" name="Oval 31"/>
          <p:cNvSpPr>
            <a:spLocks noChangeArrowheads="1"/>
          </p:cNvSpPr>
          <p:nvPr/>
        </p:nvSpPr>
        <p:spPr bwMode="auto">
          <a:xfrm>
            <a:off x="3983299" y="1507839"/>
            <a:ext cx="194421" cy="19442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50000"/>
              </a:lnSpc>
            </a:pPr>
            <a:r>
              <a:rPr lang="en-US" altLang="en-US" sz="1633">
                <a:solidFill>
                  <a:schemeClr val="tx1"/>
                </a:solidFill>
              </a:rPr>
              <a:t>-</a:t>
            </a:r>
            <a:endParaRPr lang="en-IN" altLang="en-US" sz="1633">
              <a:solidFill>
                <a:schemeClr val="tx1"/>
              </a:solidFill>
            </a:endParaRPr>
          </a:p>
        </p:txBody>
      </p:sp>
      <p:sp>
        <p:nvSpPr>
          <p:cNvPr id="179" name="Oval 32"/>
          <p:cNvSpPr>
            <a:spLocks noChangeArrowheads="1"/>
          </p:cNvSpPr>
          <p:nvPr/>
        </p:nvSpPr>
        <p:spPr bwMode="auto">
          <a:xfrm>
            <a:off x="5164223" y="2623956"/>
            <a:ext cx="194421" cy="194421"/>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lnSpc>
                <a:spcPct val="50000"/>
              </a:lnSpc>
            </a:pPr>
            <a:r>
              <a:rPr lang="en-US" altLang="en-US" sz="1270">
                <a:solidFill>
                  <a:schemeClr val="tx1"/>
                </a:solidFill>
              </a:rPr>
              <a:t>+</a:t>
            </a:r>
            <a:endParaRPr lang="en-IN" altLang="en-US" sz="1270">
              <a:solidFill>
                <a:schemeClr val="tx1"/>
              </a:solidFill>
            </a:endParaRPr>
          </a:p>
        </p:txBody>
      </p:sp>
      <p:cxnSp>
        <p:nvCxnSpPr>
          <p:cNvPr id="180" name="Straight Connector 179"/>
          <p:cNvCxnSpPr>
            <a:cxnSpLocks noChangeShapeType="1"/>
          </p:cNvCxnSpPr>
          <p:nvPr/>
        </p:nvCxnSpPr>
        <p:spPr bwMode="auto">
          <a:xfrm rot="10800000" flipV="1">
            <a:off x="5113818" y="2945110"/>
            <a:ext cx="967782" cy="19874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1" name="TextBox 20"/>
          <p:cNvSpPr txBox="1">
            <a:spLocks noChangeArrowheads="1"/>
          </p:cNvSpPr>
          <p:nvPr/>
        </p:nvSpPr>
        <p:spPr bwMode="auto">
          <a:xfrm>
            <a:off x="6098882" y="2806856"/>
            <a:ext cx="648068"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Buffer</a:t>
            </a:r>
            <a:endParaRPr lang="en-IN" altLang="en-US" sz="1270">
              <a:solidFill>
                <a:schemeClr val="tx1"/>
              </a:solidFill>
            </a:endParaRPr>
          </a:p>
        </p:txBody>
      </p:sp>
      <p:cxnSp>
        <p:nvCxnSpPr>
          <p:cNvPr id="182" name="Straight Connector 181"/>
          <p:cNvCxnSpPr>
            <a:cxnSpLocks noChangeShapeType="1"/>
          </p:cNvCxnSpPr>
          <p:nvPr/>
        </p:nvCxnSpPr>
        <p:spPr bwMode="auto">
          <a:xfrm rot="10800000" flipV="1">
            <a:off x="4019303" y="2685883"/>
            <a:ext cx="324034" cy="12961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3" name="TextBox 20"/>
          <p:cNvSpPr txBox="1">
            <a:spLocks noChangeArrowheads="1"/>
          </p:cNvSpPr>
          <p:nvPr/>
        </p:nvSpPr>
        <p:spPr bwMode="auto">
          <a:xfrm>
            <a:off x="3080325" y="2704605"/>
            <a:ext cx="1097395"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Acrylamide gel</a:t>
            </a:r>
            <a:endParaRPr lang="en-IN" altLang="en-US" sz="1270">
              <a:solidFill>
                <a:schemeClr val="tx1"/>
              </a:solidFill>
            </a:endParaRPr>
          </a:p>
        </p:txBody>
      </p:sp>
      <p:sp>
        <p:nvSpPr>
          <p:cNvPr id="184" name="Rectangle 183"/>
          <p:cNvSpPr>
            <a:spLocks noChangeArrowheads="1"/>
          </p:cNvSpPr>
          <p:nvPr/>
        </p:nvSpPr>
        <p:spPr bwMode="auto">
          <a:xfrm rot="-1152905">
            <a:off x="4461429" y="2219274"/>
            <a:ext cx="123853" cy="41764"/>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nvGrpSpPr>
          <p:cNvPr id="2" name="Group 83"/>
          <p:cNvGrpSpPr>
            <a:grpSpLocks/>
          </p:cNvGrpSpPr>
          <p:nvPr/>
        </p:nvGrpSpPr>
        <p:grpSpPr bwMode="auto">
          <a:xfrm>
            <a:off x="4436947" y="2321524"/>
            <a:ext cx="264988" cy="649509"/>
            <a:chOff x="3467898" y="1948532"/>
            <a:chExt cx="292461" cy="715710"/>
          </a:xfrm>
        </p:grpSpPr>
        <p:sp>
          <p:nvSpPr>
            <p:cNvPr id="18494" name="Rectangle 64"/>
            <p:cNvSpPr>
              <a:spLocks noChangeArrowheads="1"/>
            </p:cNvSpPr>
            <p:nvPr/>
          </p:nvSpPr>
          <p:spPr bwMode="auto">
            <a:xfrm rot="-1140000">
              <a:off x="3467898" y="1948532"/>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8495" name="Rectangle 65"/>
            <p:cNvSpPr>
              <a:spLocks noChangeArrowheads="1"/>
            </p:cNvSpPr>
            <p:nvPr/>
          </p:nvSpPr>
          <p:spPr bwMode="auto">
            <a:xfrm rot="-1140000">
              <a:off x="3482944" y="2059105"/>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8496" name="Rectangle 67"/>
            <p:cNvSpPr>
              <a:spLocks noChangeArrowheads="1"/>
            </p:cNvSpPr>
            <p:nvPr/>
          </p:nvSpPr>
          <p:spPr bwMode="auto">
            <a:xfrm rot="-1140000">
              <a:off x="3482944" y="2141447"/>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8497" name="Rectangle 68"/>
            <p:cNvSpPr>
              <a:spLocks noChangeArrowheads="1"/>
            </p:cNvSpPr>
            <p:nvPr/>
          </p:nvSpPr>
          <p:spPr bwMode="auto">
            <a:xfrm rot="-1140000">
              <a:off x="3467898" y="2297279"/>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8498" name="Rectangle 69"/>
            <p:cNvSpPr>
              <a:spLocks noChangeArrowheads="1"/>
            </p:cNvSpPr>
            <p:nvPr/>
          </p:nvSpPr>
          <p:spPr bwMode="auto">
            <a:xfrm rot="-1140000">
              <a:off x="3482944" y="2469048"/>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8499" name="Rectangle 70"/>
            <p:cNvSpPr>
              <a:spLocks noChangeArrowheads="1"/>
            </p:cNvSpPr>
            <p:nvPr/>
          </p:nvSpPr>
          <p:spPr bwMode="auto">
            <a:xfrm rot="-1140000">
              <a:off x="3482944" y="2622602"/>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cxnSp>
        <p:nvCxnSpPr>
          <p:cNvPr id="192" name="Straight Arrow Connector 191"/>
          <p:cNvCxnSpPr>
            <a:cxnSpLocks noChangeShapeType="1"/>
          </p:cNvCxnSpPr>
          <p:nvPr/>
        </p:nvCxnSpPr>
        <p:spPr bwMode="auto">
          <a:xfrm rot="5400000">
            <a:off x="4825787" y="2232235"/>
            <a:ext cx="649508" cy="144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795" y="1130520"/>
            <a:ext cx="777682" cy="81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TextBox 193"/>
          <p:cNvSpPr txBox="1">
            <a:spLocks noChangeArrowheads="1"/>
          </p:cNvSpPr>
          <p:nvPr/>
        </p:nvSpPr>
        <p:spPr bwMode="auto">
          <a:xfrm>
            <a:off x="5288076" y="1324940"/>
            <a:ext cx="1360943"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Sample loading</a:t>
            </a:r>
            <a:endParaRPr lang="en-IN" altLang="en-US" sz="1270">
              <a:solidFill>
                <a:schemeClr val="tx1"/>
              </a:solidFill>
            </a:endParaRPr>
          </a:p>
        </p:txBody>
      </p:sp>
      <p:cxnSp>
        <p:nvCxnSpPr>
          <p:cNvPr id="195" name="Straight Connector 194"/>
          <p:cNvCxnSpPr>
            <a:cxnSpLocks noChangeShapeType="1"/>
          </p:cNvCxnSpPr>
          <p:nvPr/>
        </p:nvCxnSpPr>
        <p:spPr bwMode="auto">
          <a:xfrm rot="10800000" flipV="1">
            <a:off x="3594458" y="2274000"/>
            <a:ext cx="869851" cy="2304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6" name="TextBox 20"/>
          <p:cNvSpPr txBox="1">
            <a:spLocks noChangeArrowheads="1"/>
          </p:cNvSpPr>
          <p:nvPr/>
        </p:nvSpPr>
        <p:spPr bwMode="auto">
          <a:xfrm>
            <a:off x="2942070" y="2017653"/>
            <a:ext cx="1036909"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Protein mixture</a:t>
            </a:r>
            <a:endParaRPr lang="en-IN" altLang="en-US" sz="1270">
              <a:solidFill>
                <a:schemeClr val="tx1"/>
              </a:solidFill>
            </a:endParaRPr>
          </a:p>
        </p:txBody>
      </p:sp>
      <p:sp>
        <p:nvSpPr>
          <p:cNvPr id="18460" name="TextBox 91"/>
          <p:cNvSpPr txBox="1">
            <a:spLocks noChangeArrowheads="1"/>
          </p:cNvSpPr>
          <p:nvPr/>
        </p:nvSpPr>
        <p:spPr bwMode="auto">
          <a:xfrm>
            <a:off x="2639638" y="1144921"/>
            <a:ext cx="1490556"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SDS-PAGE</a:t>
            </a:r>
            <a:endParaRPr lang="en-IN" altLang="en-US" sz="1270" b="1">
              <a:solidFill>
                <a:schemeClr val="tx1"/>
              </a:solidFill>
            </a:endParaRPr>
          </a:p>
        </p:txBody>
      </p:sp>
      <p:pic>
        <p:nvPicPr>
          <p:cNvPr id="74" name="Picture 29" descr="C:\Documents and Settings\Sanjeeva Srivastava\Desktop\Untitled-1.jpg"/>
          <p:cNvPicPr>
            <a:picLocks noChangeAspect="1" noChangeArrowheads="1"/>
          </p:cNvPicPr>
          <p:nvPr/>
        </p:nvPicPr>
        <p:blipFill>
          <a:blip r:embed="rId5">
            <a:lum contrast="8000"/>
            <a:extLst>
              <a:ext uri="{28A0092B-C50C-407E-A947-70E740481C1C}">
                <a14:useLocalDpi xmlns:a14="http://schemas.microsoft.com/office/drawing/2010/main" val="0"/>
              </a:ext>
            </a:extLst>
          </a:blip>
          <a:srcRect l="2238" t="10504" r="90610" b="18076"/>
          <a:stretch>
            <a:fillRect/>
          </a:stretch>
        </p:blipFill>
        <p:spPr bwMode="auto">
          <a:xfrm>
            <a:off x="4589603" y="3567255"/>
            <a:ext cx="760400" cy="138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8" descr="C:\Users\harini\Desktop\Protein microarrays - Dr. Sanjeeva Srivastava\Oscar project\Proteomics_BS607_IDDs\Proteomics files\Gel images\Coomassi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4693" y="3705510"/>
            <a:ext cx="1175163" cy="119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Box 91"/>
          <p:cNvSpPr txBox="1">
            <a:spLocks noChangeArrowheads="1"/>
          </p:cNvSpPr>
          <p:nvPr/>
        </p:nvSpPr>
        <p:spPr bwMode="auto">
          <a:xfrm>
            <a:off x="8683952" y="1075794"/>
            <a:ext cx="1697939"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2-D Electrophoresis</a:t>
            </a:r>
            <a:endParaRPr lang="en-IN" altLang="en-US" sz="1270" b="1">
              <a:solidFill>
                <a:schemeClr val="tx1"/>
              </a:solidFill>
            </a:endParaRPr>
          </a:p>
        </p:txBody>
      </p:sp>
      <p:grpSp>
        <p:nvGrpSpPr>
          <p:cNvPr id="3" name="Group 112"/>
          <p:cNvGrpSpPr>
            <a:grpSpLocks/>
          </p:cNvGrpSpPr>
          <p:nvPr/>
        </p:nvGrpSpPr>
        <p:grpSpPr bwMode="auto">
          <a:xfrm>
            <a:off x="7340291" y="1409909"/>
            <a:ext cx="2060856" cy="2125663"/>
            <a:chOff x="6411912" y="1493837"/>
            <a:chExt cx="2272138" cy="2343148"/>
          </a:xfrm>
        </p:grpSpPr>
        <p:grpSp>
          <p:nvGrpSpPr>
            <p:cNvPr id="18482" name="Group 55"/>
            <p:cNvGrpSpPr>
              <a:grpSpLocks/>
            </p:cNvGrpSpPr>
            <p:nvPr/>
          </p:nvGrpSpPr>
          <p:grpSpPr bwMode="auto">
            <a:xfrm>
              <a:off x="6411912" y="1493837"/>
              <a:ext cx="2272138" cy="2343148"/>
              <a:chOff x="3300404" y="2200268"/>
              <a:chExt cx="2271728" cy="2343164"/>
            </a:xfrm>
          </p:grpSpPr>
          <p:sp>
            <p:nvSpPr>
              <p:cNvPr id="80" name="Cube 79"/>
              <p:cNvSpPr/>
              <p:nvPr/>
            </p:nvSpPr>
            <p:spPr>
              <a:xfrm>
                <a:off x="3357554" y="2200268"/>
                <a:ext cx="2214578" cy="2143140"/>
              </a:xfrm>
              <a:prstGeom prst="cube">
                <a:avLst>
                  <a:gd name="adj" fmla="val 29586"/>
                </a:avLst>
              </a:prstGeom>
              <a:solidFill>
                <a:srgbClr val="002060">
                  <a:alpha val="60000"/>
                </a:srgb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81" name="Parallelogram 80"/>
              <p:cNvSpPr/>
              <p:nvPr/>
            </p:nvSpPr>
            <p:spPr>
              <a:xfrm>
                <a:off x="3300404" y="3786190"/>
                <a:ext cx="1857388" cy="642942"/>
              </a:xfrm>
              <a:prstGeom prst="parallelogram">
                <a:avLst/>
              </a:prstGeom>
              <a:solidFill>
                <a:srgbClr val="002060"/>
              </a:solidFill>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82" name="Parallelogram 81"/>
              <p:cNvSpPr/>
              <p:nvPr/>
            </p:nvSpPr>
            <p:spPr>
              <a:xfrm>
                <a:off x="4557712" y="4186242"/>
                <a:ext cx="957270" cy="357190"/>
              </a:xfrm>
              <a:prstGeom prst="parallelogram">
                <a:avLst>
                  <a:gd name="adj" fmla="val 27858"/>
                </a:avLst>
              </a:prstGeom>
              <a:solidFill>
                <a:srgbClr val="00206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grpSp>
        <p:sp>
          <p:nvSpPr>
            <p:cNvPr id="83" name="Parallelogram 82"/>
            <p:cNvSpPr/>
            <p:nvPr/>
          </p:nvSpPr>
          <p:spPr>
            <a:xfrm>
              <a:off x="7597786" y="3494089"/>
              <a:ext cx="142876" cy="214314"/>
            </a:xfrm>
            <a:prstGeom prst="parallelogram">
              <a:avLst/>
            </a:prstGeom>
            <a:solidFill>
              <a:srgbClr val="FF0000"/>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84" name="Cube 83"/>
            <p:cNvSpPr/>
            <p:nvPr/>
          </p:nvSpPr>
          <p:spPr>
            <a:xfrm>
              <a:off x="6890344" y="1744543"/>
              <a:ext cx="1549184" cy="1471105"/>
            </a:xfrm>
            <a:prstGeom prst="cube">
              <a:avLst>
                <a:gd name="adj" fmla="val 4091"/>
              </a:avLst>
            </a:prstGeom>
            <a:solidFill>
              <a:schemeClr val="bg1">
                <a:lumMod val="85000"/>
                <a:alpha val="60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85" name="Cube 84"/>
            <p:cNvSpPr/>
            <p:nvPr/>
          </p:nvSpPr>
          <p:spPr>
            <a:xfrm>
              <a:off x="6769104" y="1851532"/>
              <a:ext cx="1549184" cy="1471105"/>
            </a:xfrm>
            <a:prstGeom prst="cube">
              <a:avLst>
                <a:gd name="adj" fmla="val 4091"/>
              </a:avLst>
            </a:prstGeom>
            <a:solidFill>
              <a:schemeClr val="bg1">
                <a:lumMod val="85000"/>
                <a:alpha val="60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86" name="Cube 85"/>
            <p:cNvSpPr/>
            <p:nvPr/>
          </p:nvSpPr>
          <p:spPr>
            <a:xfrm>
              <a:off x="6916410" y="2040045"/>
              <a:ext cx="1414470" cy="1114426"/>
            </a:xfrm>
            <a:prstGeom prst="cube">
              <a:avLst>
                <a:gd name="adj" fmla="val 4091"/>
              </a:avLst>
            </a:prstGeom>
            <a:solidFill>
              <a:schemeClr val="accent5">
                <a:lumMod val="40000"/>
                <a:lumOff val="60000"/>
                <a:alpha val="60000"/>
              </a:schemeClr>
            </a:solidFill>
            <a:ln>
              <a:solidFill>
                <a:schemeClr val="bg1">
                  <a:lumMod val="65000"/>
                </a:schemeClr>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103" name="Double Wave 102"/>
            <p:cNvSpPr/>
            <p:nvPr/>
          </p:nvSpPr>
          <p:spPr>
            <a:xfrm>
              <a:off x="6483354" y="2636835"/>
              <a:ext cx="2071670" cy="685802"/>
            </a:xfrm>
            <a:prstGeom prst="doubleWave">
              <a:avLst>
                <a:gd name="adj1" fmla="val 6250"/>
                <a:gd name="adj2" fmla="val -10000"/>
              </a:avLst>
            </a:prstGeom>
            <a:solidFill>
              <a:srgbClr val="92D050">
                <a:alpha val="60000"/>
              </a:srgbClr>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sp>
          <p:nvSpPr>
            <p:cNvPr id="104" name="Double Wave 103"/>
            <p:cNvSpPr/>
            <p:nvPr/>
          </p:nvSpPr>
          <p:spPr>
            <a:xfrm>
              <a:off x="6483354" y="2551107"/>
              <a:ext cx="2071670" cy="685802"/>
            </a:xfrm>
            <a:prstGeom prst="doubleWave">
              <a:avLst>
                <a:gd name="adj1" fmla="val 6250"/>
                <a:gd name="adj2" fmla="val -10000"/>
              </a:avLst>
            </a:prstGeom>
            <a:solidFill>
              <a:srgbClr val="92D050">
                <a:alpha val="60000"/>
              </a:srgbClr>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grpSp>
      <p:pic>
        <p:nvPicPr>
          <p:cNvPr id="107" name="Picture 70"/>
          <p:cNvPicPr>
            <a:picLocks noChangeAspect="1" noChangeArrowheads="1"/>
          </p:cNvPicPr>
          <p:nvPr/>
        </p:nvPicPr>
        <p:blipFill>
          <a:blip r:embed="rId7">
            <a:lum bright="-20000" contrast="25000"/>
          </a:blip>
          <a:srcRect/>
          <a:stretch>
            <a:fillRect/>
          </a:stretch>
        </p:blipFill>
        <p:spPr bwMode="auto">
          <a:xfrm>
            <a:off x="7685927" y="1839073"/>
            <a:ext cx="1203817" cy="1036909"/>
          </a:xfrm>
          <a:prstGeom prst="rect">
            <a:avLst/>
          </a:prstGeom>
          <a:noFill/>
          <a:ln w="9525">
            <a:noFill/>
            <a:miter lim="800000"/>
            <a:headEnd/>
            <a:tailEnd/>
          </a:ln>
          <a:scene3d>
            <a:camera prst="isometricLeftDown"/>
            <a:lightRig rig="threePt" dir="t"/>
          </a:scene3d>
        </p:spPr>
      </p:pic>
      <p:cxnSp>
        <p:nvCxnSpPr>
          <p:cNvPr id="111" name="Straight Connector 110"/>
          <p:cNvCxnSpPr>
            <a:cxnSpLocks noChangeShapeType="1"/>
          </p:cNvCxnSpPr>
          <p:nvPr/>
        </p:nvCxnSpPr>
        <p:spPr bwMode="auto">
          <a:xfrm rot="10800000" flipV="1">
            <a:off x="6660540" y="2461220"/>
            <a:ext cx="1149241" cy="4853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 name="TextBox 111"/>
          <p:cNvSpPr txBox="1">
            <a:spLocks noChangeArrowheads="1"/>
          </p:cNvSpPr>
          <p:nvPr/>
        </p:nvSpPr>
        <p:spPr bwMode="auto">
          <a:xfrm>
            <a:off x="7154512" y="733039"/>
            <a:ext cx="1637452"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Proteins focused on IPG strip</a:t>
            </a:r>
            <a:endParaRPr lang="en-IN" altLang="en-US" sz="1270">
              <a:solidFill>
                <a:schemeClr val="tx1"/>
              </a:solidFill>
            </a:endParaRPr>
          </a:p>
        </p:txBody>
      </p:sp>
      <p:grpSp>
        <p:nvGrpSpPr>
          <p:cNvPr id="5" name="Group 87"/>
          <p:cNvGrpSpPr>
            <a:grpSpLocks/>
          </p:cNvGrpSpPr>
          <p:nvPr/>
        </p:nvGrpSpPr>
        <p:grpSpPr bwMode="auto">
          <a:xfrm>
            <a:off x="7783660" y="1242848"/>
            <a:ext cx="1244290" cy="181462"/>
            <a:chOff x="1005914" y="3457576"/>
            <a:chExt cx="1571983" cy="171450"/>
          </a:xfrm>
          <a:scene3d>
            <a:camera prst="isometricLeftDown"/>
            <a:lightRig rig="threePt" dir="t"/>
          </a:scene3d>
        </p:grpSpPr>
        <p:grpSp>
          <p:nvGrpSpPr>
            <p:cNvPr id="6" name="Group 113"/>
            <p:cNvGrpSpPr>
              <a:grpSpLocks/>
            </p:cNvGrpSpPr>
            <p:nvPr/>
          </p:nvGrpSpPr>
          <p:grpSpPr bwMode="auto">
            <a:xfrm rot="5400000">
              <a:off x="1737936" y="2782698"/>
              <a:ext cx="107951" cy="1571983"/>
              <a:chOff x="5144228" y="4143380"/>
              <a:chExt cx="128530" cy="1500198"/>
            </a:xfrm>
          </p:grpSpPr>
          <p:sp>
            <p:nvSpPr>
              <p:cNvPr id="94" name="Rectangle 93"/>
              <p:cNvSpPr/>
              <p:nvPr/>
            </p:nvSpPr>
            <p:spPr>
              <a:xfrm>
                <a:off x="5144228" y="4143380"/>
                <a:ext cx="107738" cy="1500198"/>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633"/>
              </a:p>
            </p:txBody>
          </p:sp>
          <p:cxnSp>
            <p:nvCxnSpPr>
              <p:cNvPr id="95" name="Straight Connector 94"/>
              <p:cNvCxnSpPr/>
              <p:nvPr/>
            </p:nvCxnSpPr>
            <p:spPr>
              <a:xfrm>
                <a:off x="5187702" y="4244910"/>
                <a:ext cx="69934" cy="1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200933" y="4397960"/>
                <a:ext cx="71825" cy="1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187703" y="4549495"/>
                <a:ext cx="69934" cy="1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187703" y="4785890"/>
                <a:ext cx="69934" cy="1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187702" y="4938941"/>
                <a:ext cx="69934" cy="1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187702" y="5090476"/>
                <a:ext cx="69934" cy="1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172581" y="5257164"/>
                <a:ext cx="71825" cy="1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187703" y="5443553"/>
                <a:ext cx="69934" cy="1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rot="5400000">
              <a:off x="1043245" y="3556795"/>
              <a:ext cx="142875" cy="15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1213145" y="3528220"/>
              <a:ext cx="142875"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1427507" y="3556795"/>
              <a:ext cx="142875" cy="15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641868" y="3542508"/>
              <a:ext cx="142875"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2143632" y="3556795"/>
              <a:ext cx="142875"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4" name="TextBox 113"/>
          <p:cNvSpPr txBox="1">
            <a:spLocks noChangeArrowheads="1"/>
          </p:cNvSpPr>
          <p:nvPr/>
        </p:nvSpPr>
        <p:spPr bwMode="auto">
          <a:xfrm>
            <a:off x="9206728" y="2226475"/>
            <a:ext cx="1360942"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a:solidFill>
                  <a:schemeClr val="tx1"/>
                </a:solidFill>
              </a:rPr>
              <a:t>Direction of migration</a:t>
            </a:r>
            <a:endParaRPr lang="en-IN" altLang="en-US" sz="1270">
              <a:solidFill>
                <a:schemeClr val="tx1"/>
              </a:solidFill>
            </a:endParaRPr>
          </a:p>
        </p:txBody>
      </p:sp>
      <p:cxnSp>
        <p:nvCxnSpPr>
          <p:cNvPr id="115" name="Straight Arrow Connector 114"/>
          <p:cNvCxnSpPr>
            <a:cxnSpLocks noChangeShapeType="1"/>
          </p:cNvCxnSpPr>
          <p:nvPr/>
        </p:nvCxnSpPr>
        <p:spPr bwMode="auto">
          <a:xfrm rot="5400000">
            <a:off x="8882693" y="2550509"/>
            <a:ext cx="649509" cy="14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6" name="TextBox 91"/>
          <p:cNvSpPr txBox="1">
            <a:spLocks noChangeArrowheads="1"/>
          </p:cNvSpPr>
          <p:nvPr/>
        </p:nvSpPr>
        <p:spPr bwMode="auto">
          <a:xfrm>
            <a:off x="5557384" y="3921533"/>
            <a:ext cx="1490556"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Completed stained gels</a:t>
            </a:r>
            <a:endParaRPr lang="en-IN" altLang="en-US" sz="1270" b="1">
              <a:solidFill>
                <a:schemeClr val="tx1"/>
              </a:solidFill>
            </a:endParaRPr>
          </a:p>
        </p:txBody>
      </p:sp>
    </p:spTree>
    <p:extLst>
      <p:ext uri="{BB962C8B-B14F-4D97-AF65-F5344CB8AC3E}">
        <p14:creationId xmlns:p14="http://schemas.microsoft.com/office/powerpoint/2010/main" val="312139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0" presetClass="path" presetSubtype="0" accel="50000" decel="50000" fill="hold" nodeType="afterEffect">
                                  <p:stCondLst>
                                    <p:cond delay="0"/>
                                  </p:stCondLst>
                                  <p:childTnLst>
                                    <p:animMotion origin="layout" path="M 0.00473 -0.02141 L 0.00473 0.04513 " pathEditMode="relative" rAng="0" ptsTypes="AA">
                                      <p:cBhvr>
                                        <p:cTn id="37" dur="2000" fill="hold"/>
                                        <p:tgtEl>
                                          <p:spTgt spid="193"/>
                                        </p:tgtEl>
                                        <p:attrNameLst>
                                          <p:attrName>ppt_x</p:attrName>
                                          <p:attrName>ppt_y</p:attrName>
                                        </p:attrNameLst>
                                      </p:cBhvr>
                                      <p:rCtr x="0" y="3317"/>
                                    </p:animMotion>
                                  </p:childTnLst>
                                </p:cTn>
                              </p:par>
                            </p:childTnLst>
                          </p:cTn>
                        </p:par>
                        <p:par>
                          <p:cTn id="38" fill="hold" nodeType="afterGroup">
                            <p:stCondLst>
                              <p:cond delay="2000"/>
                            </p:stCondLst>
                            <p:childTnLst>
                              <p:par>
                                <p:cTn id="39" presetID="0" presetClass="path" presetSubtype="0" accel="50000" decel="50000" fill="hold" nodeType="afterEffect">
                                  <p:stCondLst>
                                    <p:cond delay="0"/>
                                  </p:stCondLst>
                                  <p:childTnLst>
                                    <p:animMotion origin="layout" path="M 1.59155E-6 3.3669E-6 L 1.59155E-6 0.09062 " pathEditMode="relative" ptsTypes="AA">
                                      <p:cBhvr>
                                        <p:cTn id="40" dur="2000" fill="hold"/>
                                        <p:tgtEl>
                                          <p:spTgt spid="5"/>
                                        </p:tgtEl>
                                        <p:attrNameLst>
                                          <p:attrName>ppt_x</p:attrName>
                                          <p:attrName>ppt_y</p:attrName>
                                        </p:attrNameLst>
                                      </p:cBhvr>
                                    </p:animMotion>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94"/>
                                        </p:tgtEl>
                                        <p:attrNameLst>
                                          <p:attrName>style.visibility</p:attrName>
                                        </p:attrNameLst>
                                      </p:cBhvr>
                                      <p:to>
                                        <p:strVal val="visible"/>
                                      </p:to>
                                    </p:set>
                                  </p:childTnLst>
                                </p:cTn>
                              </p:par>
                            </p:childTnLst>
                          </p:cTn>
                        </p:par>
                        <p:par>
                          <p:cTn id="44" fill="hold" nodeType="afterGroup">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184"/>
                                        </p:tgtEl>
                                        <p:attrNameLst>
                                          <p:attrName>style.visibility</p:attrName>
                                        </p:attrNameLst>
                                      </p:cBhvr>
                                      <p:to>
                                        <p:strVal val="visible"/>
                                      </p:to>
                                    </p:set>
                                  </p:childTnLst>
                                </p:cTn>
                              </p:par>
                            </p:childTnLst>
                          </p:cTn>
                        </p:par>
                        <p:par>
                          <p:cTn id="47" fill="hold" nodeType="afterGroup">
                            <p:stCondLst>
                              <p:cond delay="4000"/>
                            </p:stCondLst>
                            <p:childTnLst>
                              <p:par>
                                <p:cTn id="48" presetID="1" presetClass="entr" presetSubtype="0" fill="hold" grpId="0" nodeType="afterEffect">
                                  <p:stCondLst>
                                    <p:cond delay="0"/>
                                  </p:stCondLst>
                                  <p:childTnLst>
                                    <p:set>
                                      <p:cBhvr>
                                        <p:cTn id="49" dur="1" fill="hold">
                                          <p:stCondLst>
                                            <p:cond delay="0"/>
                                          </p:stCondLst>
                                        </p:cTn>
                                        <p:tgtEl>
                                          <p:spTgt spid="196"/>
                                        </p:tgtEl>
                                        <p:attrNameLst>
                                          <p:attrName>style.visibility</p:attrName>
                                        </p:attrNameLst>
                                      </p:cBhvr>
                                      <p:to>
                                        <p:strVal val="visible"/>
                                      </p:to>
                                    </p:set>
                                  </p:childTnLst>
                                </p:cTn>
                              </p:par>
                            </p:childTnLst>
                          </p:cTn>
                        </p:par>
                        <p:par>
                          <p:cTn id="50" fill="hold" nodeType="afterGroup">
                            <p:stCondLst>
                              <p:cond delay="4000"/>
                            </p:stCondLst>
                            <p:childTnLst>
                              <p:par>
                                <p:cTn id="51" presetID="1" presetClass="entr" presetSubtype="0" fill="hold" nodeType="afterEffect">
                                  <p:stCondLst>
                                    <p:cond delay="0"/>
                                  </p:stCondLst>
                                  <p:childTnLst>
                                    <p:set>
                                      <p:cBhvr>
                                        <p:cTn id="52" dur="1" fill="hold">
                                          <p:stCondLst>
                                            <p:cond delay="0"/>
                                          </p:stCondLst>
                                        </p:cTn>
                                        <p:tgtEl>
                                          <p:spTgt spid="195"/>
                                        </p:tgtEl>
                                        <p:attrNameLst>
                                          <p:attrName>style.visibility</p:attrName>
                                        </p:attrNameLst>
                                      </p:cBhvr>
                                      <p:to>
                                        <p:strVal val="visible"/>
                                      </p:to>
                                    </p:set>
                                  </p:childTnLst>
                                </p:cTn>
                              </p:par>
                            </p:childTnLst>
                          </p:cTn>
                        </p:par>
                        <p:par>
                          <p:cTn id="53" fill="hold" nodeType="afterGroup">
                            <p:stCondLst>
                              <p:cond delay="4000"/>
                            </p:stCondLst>
                            <p:childTnLst>
                              <p:par>
                                <p:cTn id="54" presetID="1" presetClass="exit" presetSubtype="0" fill="hold" nodeType="afterEffect">
                                  <p:stCondLst>
                                    <p:cond delay="500"/>
                                  </p:stCondLst>
                                  <p:childTnLst>
                                    <p:set>
                                      <p:cBhvr>
                                        <p:cTn id="55" dur="1" fill="hold">
                                          <p:stCondLst>
                                            <p:cond delay="0"/>
                                          </p:stCondLst>
                                        </p:cTn>
                                        <p:tgtEl>
                                          <p:spTgt spid="193"/>
                                        </p:tgtEl>
                                        <p:attrNameLst>
                                          <p:attrName>style.visibility</p:attrName>
                                        </p:attrNameLst>
                                      </p:cBhvr>
                                      <p:to>
                                        <p:strVal val="hidden"/>
                                      </p:to>
                                    </p:set>
                                  </p:childTnLst>
                                </p:cTn>
                              </p:par>
                            </p:childTnLst>
                          </p:cTn>
                        </p:par>
                        <p:par>
                          <p:cTn id="56" fill="hold" nodeType="afterGroup">
                            <p:stCondLst>
                              <p:cond delay="4500"/>
                            </p:stCondLst>
                            <p:childTnLst>
                              <p:par>
                                <p:cTn id="57" presetID="1" presetClass="exit" presetSubtype="0" fill="hold" grpId="1" nodeType="afterEffect">
                                  <p:stCondLst>
                                    <p:cond delay="500"/>
                                  </p:stCondLst>
                                  <p:childTnLst>
                                    <p:set>
                                      <p:cBhvr>
                                        <p:cTn id="58" dur="1" fill="hold">
                                          <p:stCondLst>
                                            <p:cond delay="0"/>
                                          </p:stCondLst>
                                        </p:cTn>
                                        <p:tgtEl>
                                          <p:spTgt spid="194"/>
                                        </p:tgtEl>
                                        <p:attrNameLst>
                                          <p:attrName>style.visibility</p:attrName>
                                        </p:attrNameLst>
                                      </p:cBhvr>
                                      <p:to>
                                        <p:strVal val="hidden"/>
                                      </p:to>
                                    </p:set>
                                  </p:childTnLst>
                                </p:cTn>
                              </p:par>
                            </p:childTnLst>
                          </p:cTn>
                        </p:par>
                        <p:par>
                          <p:cTn id="59" fill="hold" nodeType="afterGroup">
                            <p:stCondLst>
                              <p:cond delay="5000"/>
                            </p:stCondLst>
                            <p:childTnLst>
                              <p:par>
                                <p:cTn id="60" presetID="1" presetClass="exit" presetSubtype="0" fill="hold" grpId="1" nodeType="afterEffect">
                                  <p:stCondLst>
                                    <p:cond delay="0"/>
                                  </p:stCondLst>
                                  <p:childTnLst>
                                    <p:set>
                                      <p:cBhvr>
                                        <p:cTn id="61" dur="1" fill="hold">
                                          <p:stCondLst>
                                            <p:cond delay="0"/>
                                          </p:stCondLst>
                                        </p:cTn>
                                        <p:tgtEl>
                                          <p:spTgt spid="112"/>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19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7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1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14"/>
                                        </p:tgtEl>
                                        <p:attrNameLst>
                                          <p:attrName>style.visibility</p:attrName>
                                        </p:attrNameLst>
                                      </p:cBhvr>
                                      <p:to>
                                        <p:strVal val="visible"/>
                                      </p:to>
                                    </p:set>
                                  </p:childTnLst>
                                </p:cTn>
                              </p:par>
                            </p:childTnLst>
                          </p:cTn>
                        </p:par>
                        <p:par>
                          <p:cTn id="72" fill="hold" nodeType="afterGroup">
                            <p:stCondLst>
                              <p:cond delay="0"/>
                            </p:stCondLst>
                            <p:childTnLst>
                              <p:par>
                                <p:cTn id="73" presetID="55" presetClass="entr" presetSubtype="0"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1000" fill="hold"/>
                                        <p:tgtEl>
                                          <p:spTgt spid="2"/>
                                        </p:tgtEl>
                                        <p:attrNameLst>
                                          <p:attrName>ppt_w</p:attrName>
                                        </p:attrNameLst>
                                      </p:cBhvr>
                                      <p:tavLst>
                                        <p:tav tm="0">
                                          <p:val>
                                            <p:strVal val="#ppt_w*0.70"/>
                                          </p:val>
                                        </p:tav>
                                        <p:tav tm="100000">
                                          <p:val>
                                            <p:strVal val="#ppt_w"/>
                                          </p:val>
                                        </p:tav>
                                      </p:tavLst>
                                    </p:anim>
                                    <p:anim calcmode="lin" valueType="num">
                                      <p:cBhvr>
                                        <p:cTn id="76" dur="1000" fill="hold"/>
                                        <p:tgtEl>
                                          <p:spTgt spid="2"/>
                                        </p:tgtEl>
                                        <p:attrNameLst>
                                          <p:attrName>ppt_h</p:attrName>
                                        </p:attrNameLst>
                                      </p:cBhvr>
                                      <p:tavLst>
                                        <p:tav tm="0">
                                          <p:val>
                                            <p:strVal val="#ppt_h"/>
                                          </p:val>
                                        </p:tav>
                                        <p:tav tm="100000">
                                          <p:val>
                                            <p:strVal val="#ppt_h"/>
                                          </p:val>
                                        </p:tav>
                                      </p:tavLst>
                                    </p:anim>
                                    <p:animEffect transition="in" filter="fade">
                                      <p:cBhvr>
                                        <p:cTn id="77" dur="1000"/>
                                        <p:tgtEl>
                                          <p:spTgt spid="2"/>
                                        </p:tgtEl>
                                      </p:cBhvr>
                                    </p:animEffect>
                                  </p:childTnLst>
                                </p:cTn>
                              </p:par>
                            </p:childTnLst>
                          </p:cTn>
                        </p:par>
                        <p:par>
                          <p:cTn id="78" fill="hold" nodeType="afterGroup">
                            <p:stCondLst>
                              <p:cond delay="1000"/>
                            </p:stCondLst>
                            <p:childTnLst>
                              <p:par>
                                <p:cTn id="79" presetID="3" presetClass="entr" presetSubtype="10" fill="hold"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blinds(horizontal)">
                                      <p:cBhvr>
                                        <p:cTn id="81" dur="500"/>
                                        <p:tgtEl>
                                          <p:spTgt spid="1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16"/>
                                        </p:tgtEl>
                                        <p:attrNameLst>
                                          <p:attrName>style.visibility</p:attrName>
                                        </p:attrNameLst>
                                      </p:cBhvr>
                                      <p:to>
                                        <p:strVal val="visible"/>
                                      </p:to>
                                    </p:set>
                                    <p:animEffect transition="in" filter="blinds(horizontal)">
                                      <p:cBhvr>
                                        <p:cTn id="86" dur="500"/>
                                        <p:tgtEl>
                                          <p:spTgt spid="116"/>
                                        </p:tgtEl>
                                      </p:cBhvr>
                                    </p:animEffect>
                                  </p:childTnLst>
                                </p:cTn>
                              </p:par>
                              <p:par>
                                <p:cTn id="87" presetID="3" presetClass="entr" presetSubtype="10"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blinds(horizontal)">
                                      <p:cBhvr>
                                        <p:cTn id="89" dur="500"/>
                                        <p:tgtEl>
                                          <p:spTgt spid="75"/>
                                        </p:tgtEl>
                                      </p:cBhvr>
                                    </p:animEffect>
                                  </p:childTnLst>
                                </p:cTn>
                              </p:par>
                              <p:par>
                                <p:cTn id="90" presetID="3" presetClass="entr" presetSubtype="10" fill="hold"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blinds(horizontal)">
                                      <p:cBhvr>
                                        <p:cTn id="9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6" grpId="0"/>
      <p:bldP spid="177" grpId="0"/>
      <p:bldP spid="178" grpId="0" animBg="1"/>
      <p:bldP spid="179" grpId="0" animBg="1"/>
      <p:bldP spid="181" grpId="0"/>
      <p:bldP spid="183" grpId="0"/>
      <p:bldP spid="184" grpId="0" animBg="1"/>
      <p:bldP spid="194" grpId="0"/>
      <p:bldP spid="194" grpId="1"/>
      <p:bldP spid="196" grpId="0"/>
      <p:bldP spid="112" grpId="0"/>
      <p:bldP spid="112" grpId="1"/>
      <p:bldP spid="114" grpId="0"/>
      <p:bldP spid="1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62"/>
          <p:cNvSpPr>
            <a:spLocks noChangeArrowheads="1"/>
          </p:cNvSpPr>
          <p:nvPr/>
        </p:nvSpPr>
        <p:spPr bwMode="auto">
          <a:xfrm>
            <a:off x="2430965" y="379142"/>
            <a:ext cx="8240751" cy="4705814"/>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sp>
        <p:nvSpPr>
          <p:cNvPr id="19466" name="TextBox 306"/>
          <p:cNvSpPr txBox="1">
            <a:spLocks noChangeArrowheads="1"/>
          </p:cNvSpPr>
          <p:nvPr/>
        </p:nvSpPr>
        <p:spPr bwMode="auto">
          <a:xfrm>
            <a:off x="2849899" y="733038"/>
            <a:ext cx="4788783" cy="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452" b="1" dirty="0" err="1" smtClean="0">
                <a:solidFill>
                  <a:schemeClr val="tx1"/>
                </a:solidFill>
              </a:rPr>
              <a:t>Immunoblotting</a:t>
            </a:r>
            <a:r>
              <a:rPr lang="en-US" altLang="en-US" sz="1452" b="1" dirty="0" smtClean="0">
                <a:solidFill>
                  <a:schemeClr val="tx1"/>
                </a:solidFill>
              </a:rPr>
              <a:t> </a:t>
            </a:r>
            <a:r>
              <a:rPr lang="en-US" altLang="en-US" sz="1200" b="1" dirty="0" smtClean="0">
                <a:solidFill>
                  <a:schemeClr val="tx1"/>
                </a:solidFill>
              </a:rPr>
              <a:t>(this one for phosphorylated </a:t>
            </a:r>
            <a:r>
              <a:rPr lang="en-US" altLang="en-US" sz="1200" b="1" dirty="0" err="1" smtClean="0">
                <a:solidFill>
                  <a:schemeClr val="tx1"/>
                </a:solidFill>
              </a:rPr>
              <a:t>tyrosines</a:t>
            </a:r>
            <a:r>
              <a:rPr lang="en-US" altLang="en-US" sz="1200" b="1" dirty="0" smtClean="0">
                <a:solidFill>
                  <a:schemeClr val="tx1"/>
                </a:solidFill>
              </a:rPr>
              <a:t>!)</a:t>
            </a:r>
            <a:endParaRPr lang="en-IN" altLang="en-US" sz="1200" b="1" dirty="0">
              <a:solidFill>
                <a:schemeClr val="tx1"/>
              </a:solidFill>
            </a:endParaRPr>
          </a:p>
        </p:txBody>
      </p:sp>
      <p:sp>
        <p:nvSpPr>
          <p:cNvPr id="170" name="TextBox 169"/>
          <p:cNvSpPr txBox="1">
            <a:spLocks noChangeArrowheads="1"/>
          </p:cNvSpPr>
          <p:nvPr/>
        </p:nvSpPr>
        <p:spPr bwMode="auto">
          <a:xfrm>
            <a:off x="2916147" y="2668601"/>
            <a:ext cx="124429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a:solidFill>
                  <a:schemeClr val="tx1"/>
                </a:solidFill>
              </a:rPr>
              <a:t>Completed gels</a:t>
            </a:r>
            <a:endParaRPr lang="en-IN" altLang="en-US" sz="1270">
              <a:solidFill>
                <a:schemeClr val="tx1"/>
              </a:solidFill>
            </a:endParaRPr>
          </a:p>
        </p:txBody>
      </p:sp>
      <p:sp>
        <p:nvSpPr>
          <p:cNvPr id="171" name="TextBox 170"/>
          <p:cNvSpPr txBox="1">
            <a:spLocks noChangeArrowheads="1"/>
          </p:cNvSpPr>
          <p:nvPr/>
        </p:nvSpPr>
        <p:spPr bwMode="auto">
          <a:xfrm>
            <a:off x="4851710" y="2668602"/>
            <a:ext cx="124429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dirty="0">
                <a:solidFill>
                  <a:schemeClr val="tx1"/>
                </a:solidFill>
              </a:rPr>
              <a:t>Nitrocellulose </a:t>
            </a:r>
            <a:r>
              <a:rPr lang="en-US" altLang="en-US" sz="1270" dirty="0" smtClean="0">
                <a:solidFill>
                  <a:schemeClr val="tx1"/>
                </a:solidFill>
              </a:rPr>
              <a:t>sheet or PVDF</a:t>
            </a:r>
            <a:endParaRPr lang="en-IN" altLang="en-US" sz="1270" dirty="0">
              <a:solidFill>
                <a:schemeClr val="tx1"/>
              </a:solidFill>
            </a:endParaRPr>
          </a:p>
        </p:txBody>
      </p:sp>
      <p:sp>
        <p:nvSpPr>
          <p:cNvPr id="172" name="TextBox 171"/>
          <p:cNvSpPr txBox="1">
            <a:spLocks noChangeArrowheads="1"/>
          </p:cNvSpPr>
          <p:nvPr/>
        </p:nvSpPr>
        <p:spPr bwMode="auto">
          <a:xfrm>
            <a:off x="4160438" y="2806856"/>
            <a:ext cx="80648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r>
              <a:rPr lang="en-US" altLang="en-US" sz="1270" b="1">
                <a:solidFill>
                  <a:schemeClr val="tx1"/>
                </a:solidFill>
              </a:rPr>
              <a:t>Blotting</a:t>
            </a:r>
            <a:endParaRPr lang="en-IN" altLang="en-US" sz="1270" b="1">
              <a:solidFill>
                <a:schemeClr val="tx1"/>
              </a:solidFill>
            </a:endParaRPr>
          </a:p>
        </p:txBody>
      </p:sp>
      <p:pic>
        <p:nvPicPr>
          <p:cNvPr id="76" name="Picture 29" descr="C:\Documents and Settings\Sanjeeva Srivastava\Desktop\Untitled-1.jpg"/>
          <p:cNvPicPr>
            <a:picLocks noChangeAspect="1" noChangeArrowheads="1"/>
          </p:cNvPicPr>
          <p:nvPr/>
        </p:nvPicPr>
        <p:blipFill>
          <a:blip r:embed="rId3">
            <a:lum contrast="8000"/>
            <a:extLst>
              <a:ext uri="{28A0092B-C50C-407E-A947-70E740481C1C}">
                <a14:useLocalDpi xmlns:a14="http://schemas.microsoft.com/office/drawing/2010/main" val="0"/>
              </a:ext>
            </a:extLst>
          </a:blip>
          <a:srcRect l="2238" t="10504" r="90610" b="18076"/>
          <a:stretch>
            <a:fillRect/>
          </a:stretch>
        </p:blipFill>
        <p:spPr bwMode="auto">
          <a:xfrm>
            <a:off x="3095222" y="1169027"/>
            <a:ext cx="760400" cy="138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8" descr="C:\Users\harini\Desktop\Protein microarrays - Dr. Sanjeeva Srivastava\Oscar project\Proteomics_BS607_IDDs\Proteomics files\Gel images\Coomass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4402" y="3359874"/>
            <a:ext cx="1175163" cy="119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Rectangle 158"/>
          <p:cNvSpPr>
            <a:spLocks noChangeArrowheads="1"/>
          </p:cNvSpPr>
          <p:nvPr/>
        </p:nvSpPr>
        <p:spPr bwMode="auto">
          <a:xfrm>
            <a:off x="5059092" y="1216928"/>
            <a:ext cx="760400" cy="138110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nvGrpSpPr>
          <p:cNvPr id="2" name="Group 82"/>
          <p:cNvGrpSpPr>
            <a:grpSpLocks/>
          </p:cNvGrpSpPr>
          <p:nvPr/>
        </p:nvGrpSpPr>
        <p:grpSpPr bwMode="auto">
          <a:xfrm>
            <a:off x="3316509" y="1369584"/>
            <a:ext cx="414764" cy="967782"/>
            <a:chOff x="4654998" y="3752112"/>
            <a:chExt cx="292461" cy="715709"/>
          </a:xfrm>
        </p:grpSpPr>
        <p:sp>
          <p:nvSpPr>
            <p:cNvPr id="19577" name="Rectangle 36"/>
            <p:cNvSpPr>
              <a:spLocks noChangeArrowheads="1"/>
            </p:cNvSpPr>
            <p:nvPr/>
          </p:nvSpPr>
          <p:spPr bwMode="auto">
            <a:xfrm>
              <a:off x="4654998" y="3752112"/>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78" name="Rectangle 37"/>
            <p:cNvSpPr>
              <a:spLocks noChangeArrowheads="1"/>
            </p:cNvSpPr>
            <p:nvPr/>
          </p:nvSpPr>
          <p:spPr bwMode="auto">
            <a:xfrm>
              <a:off x="4670044" y="3890915"/>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79" name="Rectangle 38"/>
            <p:cNvSpPr>
              <a:spLocks noChangeArrowheads="1"/>
            </p:cNvSpPr>
            <p:nvPr/>
          </p:nvSpPr>
          <p:spPr bwMode="auto">
            <a:xfrm>
              <a:off x="4670044" y="3945027"/>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80" name="Rectangle 39"/>
            <p:cNvSpPr>
              <a:spLocks noChangeArrowheads="1"/>
            </p:cNvSpPr>
            <p:nvPr/>
          </p:nvSpPr>
          <p:spPr bwMode="auto">
            <a:xfrm>
              <a:off x="4654998" y="4100859"/>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81" name="Rectangle 40"/>
            <p:cNvSpPr>
              <a:spLocks noChangeArrowheads="1"/>
            </p:cNvSpPr>
            <p:nvPr/>
          </p:nvSpPr>
          <p:spPr bwMode="auto">
            <a:xfrm>
              <a:off x="4670044" y="4272628"/>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82" name="Rectangle 41"/>
            <p:cNvSpPr>
              <a:spLocks noChangeArrowheads="1"/>
            </p:cNvSpPr>
            <p:nvPr/>
          </p:nvSpPr>
          <p:spPr bwMode="auto">
            <a:xfrm>
              <a:off x="4670044" y="4426181"/>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sp>
        <p:nvSpPr>
          <p:cNvPr id="78" name="Rectangle 77"/>
          <p:cNvSpPr>
            <a:spLocks noChangeArrowheads="1"/>
          </p:cNvSpPr>
          <p:nvPr/>
        </p:nvSpPr>
        <p:spPr bwMode="auto">
          <a:xfrm>
            <a:off x="4851710" y="3359874"/>
            <a:ext cx="1175163" cy="1198206"/>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nvGrpSpPr>
          <p:cNvPr id="3" name="Group 98"/>
          <p:cNvGrpSpPr/>
          <p:nvPr/>
        </p:nvGrpSpPr>
        <p:grpSpPr>
          <a:xfrm>
            <a:off x="3137831" y="3498127"/>
            <a:ext cx="982084" cy="1022606"/>
            <a:chOff x="6792912" y="3475037"/>
            <a:chExt cx="1219200" cy="1143000"/>
          </a:xfrm>
          <a:effectLst>
            <a:glow rad="63500">
              <a:schemeClr val="accent6">
                <a:satMod val="175000"/>
                <a:alpha val="40000"/>
              </a:schemeClr>
            </a:glow>
          </a:effectLst>
        </p:grpSpPr>
        <p:sp>
          <p:nvSpPr>
            <p:cNvPr id="79" name="Oval 78"/>
            <p:cNvSpPr/>
            <p:nvPr/>
          </p:nvSpPr>
          <p:spPr bwMode="auto">
            <a:xfrm>
              <a:off x="6792912" y="3475037"/>
              <a:ext cx="381000" cy="45719"/>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0" name="Oval 79"/>
            <p:cNvSpPr/>
            <p:nvPr/>
          </p:nvSpPr>
          <p:spPr bwMode="auto">
            <a:xfrm>
              <a:off x="7631112" y="3475037"/>
              <a:ext cx="2286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1" name="Oval 80"/>
            <p:cNvSpPr/>
            <p:nvPr/>
          </p:nvSpPr>
          <p:spPr bwMode="auto">
            <a:xfrm>
              <a:off x="7250112" y="3703637"/>
              <a:ext cx="228600" cy="45719"/>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2" name="Oval 81"/>
            <p:cNvSpPr/>
            <p:nvPr/>
          </p:nvSpPr>
          <p:spPr bwMode="auto">
            <a:xfrm>
              <a:off x="7631112" y="4465637"/>
              <a:ext cx="152400" cy="1524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3" name="Oval 82"/>
            <p:cNvSpPr/>
            <p:nvPr/>
          </p:nvSpPr>
          <p:spPr bwMode="auto">
            <a:xfrm>
              <a:off x="7478712" y="3779837"/>
              <a:ext cx="45719"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4" name="Oval 83"/>
            <p:cNvSpPr/>
            <p:nvPr/>
          </p:nvSpPr>
          <p:spPr bwMode="auto">
            <a:xfrm>
              <a:off x="7326312" y="3856037"/>
              <a:ext cx="45719"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5" name="Oval 84"/>
            <p:cNvSpPr/>
            <p:nvPr/>
          </p:nvSpPr>
          <p:spPr bwMode="auto">
            <a:xfrm>
              <a:off x="7478712" y="41608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7" name="Oval 86"/>
            <p:cNvSpPr/>
            <p:nvPr/>
          </p:nvSpPr>
          <p:spPr bwMode="auto">
            <a:xfrm>
              <a:off x="7783512" y="4008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8" name="Oval 87"/>
            <p:cNvSpPr/>
            <p:nvPr/>
          </p:nvSpPr>
          <p:spPr bwMode="auto">
            <a:xfrm>
              <a:off x="6945312" y="4389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89" name="Oval 88"/>
            <p:cNvSpPr/>
            <p:nvPr/>
          </p:nvSpPr>
          <p:spPr bwMode="auto">
            <a:xfrm>
              <a:off x="6792912" y="4389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0" name="Oval 89"/>
            <p:cNvSpPr/>
            <p:nvPr/>
          </p:nvSpPr>
          <p:spPr bwMode="auto">
            <a:xfrm>
              <a:off x="7478712" y="45418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1" name="Oval 90"/>
            <p:cNvSpPr/>
            <p:nvPr/>
          </p:nvSpPr>
          <p:spPr bwMode="auto">
            <a:xfrm>
              <a:off x="7173912" y="40846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2" name="Oval 91"/>
            <p:cNvSpPr/>
            <p:nvPr/>
          </p:nvSpPr>
          <p:spPr bwMode="auto">
            <a:xfrm>
              <a:off x="7173912" y="39322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3" name="Oval 92"/>
            <p:cNvSpPr/>
            <p:nvPr/>
          </p:nvSpPr>
          <p:spPr bwMode="auto">
            <a:xfrm>
              <a:off x="7707312" y="37036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4" name="Oval 93"/>
            <p:cNvSpPr/>
            <p:nvPr/>
          </p:nvSpPr>
          <p:spPr bwMode="auto">
            <a:xfrm>
              <a:off x="7935912" y="38560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5" name="Oval 94"/>
            <p:cNvSpPr/>
            <p:nvPr/>
          </p:nvSpPr>
          <p:spPr bwMode="auto">
            <a:xfrm>
              <a:off x="7173912" y="4389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6" name="Oval 95"/>
            <p:cNvSpPr/>
            <p:nvPr/>
          </p:nvSpPr>
          <p:spPr bwMode="auto">
            <a:xfrm>
              <a:off x="7554912" y="43132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7" name="Oval 96"/>
            <p:cNvSpPr/>
            <p:nvPr/>
          </p:nvSpPr>
          <p:spPr bwMode="auto">
            <a:xfrm>
              <a:off x="7021512" y="39322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98" name="Oval 97"/>
            <p:cNvSpPr/>
            <p:nvPr/>
          </p:nvSpPr>
          <p:spPr bwMode="auto">
            <a:xfrm>
              <a:off x="7021512" y="37036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grpSp>
        <p:nvGrpSpPr>
          <p:cNvPr id="4" name="Group 103"/>
          <p:cNvGrpSpPr>
            <a:grpSpLocks/>
          </p:cNvGrpSpPr>
          <p:nvPr/>
        </p:nvGrpSpPr>
        <p:grpSpPr bwMode="auto">
          <a:xfrm>
            <a:off x="5342801" y="1175164"/>
            <a:ext cx="276509" cy="496853"/>
            <a:chOff x="7431188" y="2088466"/>
            <a:chExt cx="150236" cy="348675"/>
          </a:xfrm>
        </p:grpSpPr>
        <p:cxnSp>
          <p:nvCxnSpPr>
            <p:cNvPr id="19574"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75"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76"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5" name="Group 107"/>
          <p:cNvGrpSpPr>
            <a:grpSpLocks/>
          </p:cNvGrpSpPr>
          <p:nvPr/>
        </p:nvGrpSpPr>
        <p:grpSpPr bwMode="auto">
          <a:xfrm>
            <a:off x="5311118" y="1935563"/>
            <a:ext cx="276509" cy="496853"/>
            <a:chOff x="7431188" y="2088466"/>
            <a:chExt cx="150236" cy="348675"/>
          </a:xfrm>
        </p:grpSpPr>
        <p:cxnSp>
          <p:nvCxnSpPr>
            <p:cNvPr id="19571"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72"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73"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6" name="Group 111"/>
          <p:cNvGrpSpPr>
            <a:grpSpLocks/>
          </p:cNvGrpSpPr>
          <p:nvPr/>
        </p:nvGrpSpPr>
        <p:grpSpPr bwMode="auto">
          <a:xfrm>
            <a:off x="5187265" y="3247542"/>
            <a:ext cx="276509" cy="498292"/>
            <a:chOff x="7431188" y="2088466"/>
            <a:chExt cx="150236" cy="348675"/>
          </a:xfrm>
        </p:grpSpPr>
        <p:cxnSp>
          <p:nvCxnSpPr>
            <p:cNvPr id="19568"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69"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70"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7" name="Group 115"/>
          <p:cNvGrpSpPr>
            <a:grpSpLocks/>
          </p:cNvGrpSpPr>
          <p:nvPr/>
        </p:nvGrpSpPr>
        <p:grpSpPr bwMode="auto">
          <a:xfrm>
            <a:off x="5892939" y="3362755"/>
            <a:ext cx="276509" cy="498292"/>
            <a:chOff x="7431188" y="2088466"/>
            <a:chExt cx="150236" cy="348675"/>
          </a:xfrm>
        </p:grpSpPr>
        <p:cxnSp>
          <p:nvCxnSpPr>
            <p:cNvPr id="19565"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66"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67"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8" name="Group 119"/>
          <p:cNvGrpSpPr>
            <a:grpSpLocks/>
          </p:cNvGrpSpPr>
          <p:nvPr/>
        </p:nvGrpSpPr>
        <p:grpSpPr bwMode="auto">
          <a:xfrm>
            <a:off x="5740283" y="3901371"/>
            <a:ext cx="276509" cy="496852"/>
            <a:chOff x="7431188" y="2088466"/>
            <a:chExt cx="150236" cy="348675"/>
          </a:xfrm>
        </p:grpSpPr>
        <p:cxnSp>
          <p:nvCxnSpPr>
            <p:cNvPr id="19562"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63"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64"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sp>
        <p:nvSpPr>
          <p:cNvPr id="124" name="TextBox 123"/>
          <p:cNvSpPr txBox="1">
            <a:spLocks noChangeArrowheads="1"/>
          </p:cNvSpPr>
          <p:nvPr/>
        </p:nvSpPr>
        <p:spPr bwMode="auto">
          <a:xfrm>
            <a:off x="6096001" y="2599474"/>
            <a:ext cx="1636012"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Specific phospho-tyrosine antibodies added</a:t>
            </a:r>
            <a:endParaRPr lang="en-IN" altLang="en-US" sz="1270" b="1">
              <a:solidFill>
                <a:schemeClr val="tx1"/>
              </a:solidFill>
            </a:endParaRPr>
          </a:p>
        </p:txBody>
      </p:sp>
      <p:grpSp>
        <p:nvGrpSpPr>
          <p:cNvPr id="9" name="Group 156"/>
          <p:cNvGrpSpPr>
            <a:grpSpLocks/>
          </p:cNvGrpSpPr>
          <p:nvPr/>
        </p:nvGrpSpPr>
        <p:grpSpPr bwMode="auto">
          <a:xfrm>
            <a:off x="7478546" y="1216928"/>
            <a:ext cx="760400" cy="1381105"/>
            <a:chOff x="6563712" y="1341437"/>
            <a:chExt cx="838200" cy="1522800"/>
          </a:xfrm>
        </p:grpSpPr>
        <p:sp>
          <p:nvSpPr>
            <p:cNvPr id="19554" name="Rectangle 124"/>
            <p:cNvSpPr>
              <a:spLocks noChangeArrowheads="1"/>
            </p:cNvSpPr>
            <p:nvPr/>
          </p:nvSpPr>
          <p:spPr bwMode="auto">
            <a:xfrm>
              <a:off x="6563712" y="1341437"/>
              <a:ext cx="838200" cy="152280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nvGrpSpPr>
            <p:cNvPr id="19555" name="Group 82"/>
            <p:cNvGrpSpPr>
              <a:grpSpLocks/>
            </p:cNvGrpSpPr>
            <p:nvPr/>
          </p:nvGrpSpPr>
          <p:grpSpPr bwMode="auto">
            <a:xfrm>
              <a:off x="6716712" y="1570037"/>
              <a:ext cx="457200" cy="1066800"/>
              <a:chOff x="4654998" y="3752112"/>
              <a:chExt cx="292461" cy="715709"/>
            </a:xfrm>
          </p:grpSpPr>
          <p:sp>
            <p:nvSpPr>
              <p:cNvPr id="19556" name="Rectangle 36"/>
              <p:cNvSpPr>
                <a:spLocks noChangeArrowheads="1"/>
              </p:cNvSpPr>
              <p:nvPr/>
            </p:nvSpPr>
            <p:spPr bwMode="auto">
              <a:xfrm>
                <a:off x="4654998" y="3752112"/>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57" name="Rectangle 37"/>
              <p:cNvSpPr>
                <a:spLocks noChangeArrowheads="1"/>
              </p:cNvSpPr>
              <p:nvPr/>
            </p:nvSpPr>
            <p:spPr bwMode="auto">
              <a:xfrm>
                <a:off x="4670044" y="3890915"/>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58" name="Rectangle 38"/>
              <p:cNvSpPr>
                <a:spLocks noChangeArrowheads="1"/>
              </p:cNvSpPr>
              <p:nvPr/>
            </p:nvSpPr>
            <p:spPr bwMode="auto">
              <a:xfrm>
                <a:off x="4670044" y="3945027"/>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59" name="Rectangle 39"/>
              <p:cNvSpPr>
                <a:spLocks noChangeArrowheads="1"/>
              </p:cNvSpPr>
              <p:nvPr/>
            </p:nvSpPr>
            <p:spPr bwMode="auto">
              <a:xfrm>
                <a:off x="4654998" y="4100859"/>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60" name="Rectangle 40"/>
              <p:cNvSpPr>
                <a:spLocks noChangeArrowheads="1"/>
              </p:cNvSpPr>
              <p:nvPr/>
            </p:nvSpPr>
            <p:spPr bwMode="auto">
              <a:xfrm>
                <a:off x="4670044" y="4272628"/>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sp>
            <p:nvSpPr>
              <p:cNvPr id="19561" name="Rectangle 41"/>
              <p:cNvSpPr>
                <a:spLocks noChangeArrowheads="1"/>
              </p:cNvSpPr>
              <p:nvPr/>
            </p:nvSpPr>
            <p:spPr bwMode="auto">
              <a:xfrm>
                <a:off x="4670044" y="4426181"/>
                <a:ext cx="277415" cy="4164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grpSp>
      <p:grpSp>
        <p:nvGrpSpPr>
          <p:cNvPr id="11" name="Group 155"/>
          <p:cNvGrpSpPr>
            <a:grpSpLocks/>
          </p:cNvGrpSpPr>
          <p:nvPr/>
        </p:nvGrpSpPr>
        <p:grpSpPr bwMode="auto">
          <a:xfrm>
            <a:off x="7271164" y="3359874"/>
            <a:ext cx="1175163" cy="1198206"/>
            <a:chOff x="6335112" y="3703637"/>
            <a:chExt cx="1296000" cy="1321200"/>
          </a:xfrm>
        </p:grpSpPr>
        <p:sp>
          <p:nvSpPr>
            <p:cNvPr id="19552" name="Rectangle 125"/>
            <p:cNvSpPr>
              <a:spLocks noChangeArrowheads="1"/>
            </p:cNvSpPr>
            <p:nvPr/>
          </p:nvSpPr>
          <p:spPr bwMode="auto">
            <a:xfrm>
              <a:off x="6335112" y="3703637"/>
              <a:ext cx="1296000" cy="132120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endParaRPr lang="en-IN" altLang="en-US" sz="1633"/>
            </a:p>
          </p:txBody>
        </p:sp>
        <p:grpSp>
          <p:nvGrpSpPr>
            <p:cNvPr id="12" name="Group 133"/>
            <p:cNvGrpSpPr/>
            <p:nvPr/>
          </p:nvGrpSpPr>
          <p:grpSpPr>
            <a:xfrm>
              <a:off x="6472346" y="3824505"/>
              <a:ext cx="1082566" cy="1127234"/>
              <a:chOff x="6792912" y="3475037"/>
              <a:chExt cx="1219200" cy="1143000"/>
            </a:xfrm>
            <a:effectLst>
              <a:glow rad="63500">
                <a:schemeClr val="accent6">
                  <a:satMod val="175000"/>
                  <a:alpha val="40000"/>
                </a:schemeClr>
              </a:glow>
            </a:effectLst>
          </p:grpSpPr>
          <p:sp>
            <p:nvSpPr>
              <p:cNvPr id="135" name="Oval 134"/>
              <p:cNvSpPr/>
              <p:nvPr/>
            </p:nvSpPr>
            <p:spPr bwMode="auto">
              <a:xfrm>
                <a:off x="6792912" y="3475037"/>
                <a:ext cx="381000" cy="45719"/>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36" name="Oval 135"/>
              <p:cNvSpPr/>
              <p:nvPr/>
            </p:nvSpPr>
            <p:spPr bwMode="auto">
              <a:xfrm>
                <a:off x="7631112" y="3475037"/>
                <a:ext cx="2286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37" name="Oval 136"/>
              <p:cNvSpPr/>
              <p:nvPr/>
            </p:nvSpPr>
            <p:spPr bwMode="auto">
              <a:xfrm>
                <a:off x="7250112" y="3703637"/>
                <a:ext cx="228600" cy="45719"/>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38" name="Oval 137"/>
              <p:cNvSpPr/>
              <p:nvPr/>
            </p:nvSpPr>
            <p:spPr bwMode="auto">
              <a:xfrm>
                <a:off x="7631112" y="4465637"/>
                <a:ext cx="152400" cy="1524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39" name="Oval 138"/>
              <p:cNvSpPr/>
              <p:nvPr/>
            </p:nvSpPr>
            <p:spPr bwMode="auto">
              <a:xfrm>
                <a:off x="7478712" y="3779837"/>
                <a:ext cx="45719"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0" name="Oval 139"/>
              <p:cNvSpPr/>
              <p:nvPr/>
            </p:nvSpPr>
            <p:spPr bwMode="auto">
              <a:xfrm>
                <a:off x="7326312" y="3856037"/>
                <a:ext cx="45719"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1" name="Oval 140"/>
              <p:cNvSpPr/>
              <p:nvPr/>
            </p:nvSpPr>
            <p:spPr bwMode="auto">
              <a:xfrm>
                <a:off x="7478712" y="41608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2" name="Oval 141"/>
              <p:cNvSpPr/>
              <p:nvPr/>
            </p:nvSpPr>
            <p:spPr bwMode="auto">
              <a:xfrm>
                <a:off x="7783512" y="4008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3" name="Oval 142"/>
              <p:cNvSpPr/>
              <p:nvPr/>
            </p:nvSpPr>
            <p:spPr bwMode="auto">
              <a:xfrm>
                <a:off x="6945312" y="4389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4" name="Oval 143"/>
              <p:cNvSpPr/>
              <p:nvPr/>
            </p:nvSpPr>
            <p:spPr bwMode="auto">
              <a:xfrm>
                <a:off x="6792912" y="4389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5" name="Oval 144"/>
              <p:cNvSpPr/>
              <p:nvPr/>
            </p:nvSpPr>
            <p:spPr bwMode="auto">
              <a:xfrm>
                <a:off x="7478712" y="45418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6" name="Oval 145"/>
              <p:cNvSpPr/>
              <p:nvPr/>
            </p:nvSpPr>
            <p:spPr bwMode="auto">
              <a:xfrm>
                <a:off x="7173912" y="40846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7" name="Oval 146"/>
              <p:cNvSpPr/>
              <p:nvPr/>
            </p:nvSpPr>
            <p:spPr bwMode="auto">
              <a:xfrm>
                <a:off x="7173912" y="39322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8" name="Oval 147"/>
              <p:cNvSpPr/>
              <p:nvPr/>
            </p:nvSpPr>
            <p:spPr bwMode="auto">
              <a:xfrm>
                <a:off x="7707312" y="37036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49" name="Oval 148"/>
              <p:cNvSpPr/>
              <p:nvPr/>
            </p:nvSpPr>
            <p:spPr bwMode="auto">
              <a:xfrm>
                <a:off x="7935912" y="38560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51" name="Oval 150"/>
              <p:cNvSpPr/>
              <p:nvPr/>
            </p:nvSpPr>
            <p:spPr bwMode="auto">
              <a:xfrm>
                <a:off x="7173912" y="43894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53" name="Oval 152"/>
              <p:cNvSpPr/>
              <p:nvPr/>
            </p:nvSpPr>
            <p:spPr bwMode="auto">
              <a:xfrm>
                <a:off x="7554912" y="43132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54" name="Oval 153"/>
              <p:cNvSpPr/>
              <p:nvPr/>
            </p:nvSpPr>
            <p:spPr bwMode="auto">
              <a:xfrm>
                <a:off x="7021512" y="39322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sp>
            <p:nvSpPr>
              <p:cNvPr id="155" name="Oval 154"/>
              <p:cNvSpPr/>
              <p:nvPr/>
            </p:nvSpPr>
            <p:spPr bwMode="auto">
              <a:xfrm>
                <a:off x="7021512" y="3703637"/>
                <a:ext cx="76200" cy="76200"/>
              </a:xfrm>
              <a:prstGeom prst="ellipse">
                <a:avLst/>
              </a:prstGeom>
              <a:solidFill>
                <a:srgbClr val="0070C0"/>
              </a:solidFill>
              <a:ln w="9525" cap="flat" cmpd="sng" algn="ctr">
                <a:noFill/>
                <a:prstDash val="solid"/>
                <a:round/>
                <a:headEnd type="none" w="med" len="med"/>
                <a:tailEnd type="none" w="med" len="med"/>
              </a:ln>
              <a:effectLst/>
            </p:spPr>
            <p:txBody>
              <a:bodyPr/>
              <a:lstStyle/>
              <a:p>
                <a:pPr hangingPunct="0">
                  <a:lnSpc>
                    <a:spcPct val="47000"/>
                  </a:lnSpc>
                  <a:buClr>
                    <a:srgbClr val="000000"/>
                  </a:buClr>
                  <a:buSzPct val="45000"/>
                  <a:buFont typeface="Wingdings" charset="2"/>
                  <a:buNone/>
                  <a:defRPr/>
                </a:pPr>
                <a:endParaRPr lang="en-IN" sz="1633">
                  <a:latin typeface="Arial" charset="0"/>
                </a:endParaRPr>
              </a:p>
            </p:txBody>
          </p:sp>
        </p:grpSp>
      </p:grpSp>
      <p:grpSp>
        <p:nvGrpSpPr>
          <p:cNvPr id="13" name="Group 157"/>
          <p:cNvGrpSpPr>
            <a:grpSpLocks/>
          </p:cNvGrpSpPr>
          <p:nvPr/>
        </p:nvGrpSpPr>
        <p:grpSpPr bwMode="auto">
          <a:xfrm>
            <a:off x="7685928" y="1147802"/>
            <a:ext cx="276509" cy="496852"/>
            <a:chOff x="7431188" y="2088466"/>
            <a:chExt cx="150236" cy="348675"/>
          </a:xfrm>
        </p:grpSpPr>
        <p:cxnSp>
          <p:nvCxnSpPr>
            <p:cNvPr id="19549"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50"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51"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14" name="Group 162"/>
          <p:cNvGrpSpPr>
            <a:grpSpLocks/>
          </p:cNvGrpSpPr>
          <p:nvPr/>
        </p:nvGrpSpPr>
        <p:grpSpPr bwMode="auto">
          <a:xfrm>
            <a:off x="7685928" y="1853476"/>
            <a:ext cx="276509" cy="496852"/>
            <a:chOff x="7431188" y="2088466"/>
            <a:chExt cx="150236" cy="348675"/>
          </a:xfrm>
        </p:grpSpPr>
        <p:cxnSp>
          <p:nvCxnSpPr>
            <p:cNvPr id="19546"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47"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48"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15" name="Group 184"/>
          <p:cNvGrpSpPr>
            <a:grpSpLocks/>
          </p:cNvGrpSpPr>
          <p:nvPr/>
        </p:nvGrpSpPr>
        <p:grpSpPr bwMode="auto">
          <a:xfrm>
            <a:off x="7478546" y="3290747"/>
            <a:ext cx="276509" cy="496852"/>
            <a:chOff x="7431188" y="2088466"/>
            <a:chExt cx="150236" cy="348675"/>
          </a:xfrm>
        </p:grpSpPr>
        <p:cxnSp>
          <p:nvCxnSpPr>
            <p:cNvPr id="19543"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44"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45"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16" name="Group 188"/>
          <p:cNvGrpSpPr>
            <a:grpSpLocks/>
          </p:cNvGrpSpPr>
          <p:nvPr/>
        </p:nvGrpSpPr>
        <p:grpSpPr bwMode="auto">
          <a:xfrm>
            <a:off x="8238946" y="3359874"/>
            <a:ext cx="276509" cy="496852"/>
            <a:chOff x="7431188" y="2088466"/>
            <a:chExt cx="150236" cy="348675"/>
          </a:xfrm>
        </p:grpSpPr>
        <p:cxnSp>
          <p:nvCxnSpPr>
            <p:cNvPr id="19540"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41"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42"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17" name="Group 197"/>
          <p:cNvGrpSpPr>
            <a:grpSpLocks/>
          </p:cNvGrpSpPr>
          <p:nvPr/>
        </p:nvGrpSpPr>
        <p:grpSpPr bwMode="auto">
          <a:xfrm>
            <a:off x="8002761" y="3953217"/>
            <a:ext cx="276509" cy="498292"/>
            <a:chOff x="7431188" y="2088466"/>
            <a:chExt cx="150236" cy="348675"/>
          </a:xfrm>
        </p:grpSpPr>
        <p:cxnSp>
          <p:nvCxnSpPr>
            <p:cNvPr id="19537" name="Straight Connector 66"/>
            <p:cNvCxnSpPr>
              <a:cxnSpLocks noChangeShapeType="1"/>
            </p:cNvCxnSpPr>
            <p:nvPr/>
          </p:nvCxnSpPr>
          <p:spPr bwMode="auto">
            <a:xfrm rot="5400000">
              <a:off x="7393092" y="2317095"/>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38" name="Straight Connector 67"/>
            <p:cNvCxnSpPr>
              <a:cxnSpLocks noChangeShapeType="1"/>
            </p:cNvCxnSpPr>
            <p:nvPr/>
          </p:nvCxnSpPr>
          <p:spPr bwMode="auto">
            <a:xfrm rot="16200000" flipH="1">
              <a:off x="7467121" y="2322837"/>
              <a:ext cx="152400" cy="76207"/>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cxnSp>
          <p:nvCxnSpPr>
            <p:cNvPr id="19539"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F709C4"/>
              </a:solidFill>
              <a:round/>
              <a:headEnd/>
              <a:tailEnd/>
            </a:ln>
            <a:extLst>
              <a:ext uri="{909E8E84-426E-40DD-AFC4-6F175D3DCCD1}">
                <a14:hiddenFill xmlns:a14="http://schemas.microsoft.com/office/drawing/2010/main">
                  <a:noFill/>
                </a14:hiddenFill>
              </a:ext>
            </a:extLst>
          </p:spPr>
        </p:cxnSp>
      </p:grpSp>
      <p:grpSp>
        <p:nvGrpSpPr>
          <p:cNvPr id="18" name="Group 207"/>
          <p:cNvGrpSpPr>
            <a:grpSpLocks/>
          </p:cNvGrpSpPr>
          <p:nvPr/>
        </p:nvGrpSpPr>
        <p:grpSpPr bwMode="auto">
          <a:xfrm>
            <a:off x="8224545" y="2806856"/>
            <a:ext cx="290911" cy="718635"/>
            <a:chOff x="7996346" y="3230671"/>
            <a:chExt cx="320566" cy="792737"/>
          </a:xfrm>
        </p:grpSpPr>
        <p:grpSp>
          <p:nvGrpSpPr>
            <p:cNvPr id="19532" name="Group 202"/>
            <p:cNvGrpSpPr>
              <a:grpSpLocks/>
            </p:cNvGrpSpPr>
            <p:nvPr/>
          </p:nvGrpSpPr>
          <p:grpSpPr bwMode="auto">
            <a:xfrm>
              <a:off x="8012109" y="3475037"/>
              <a:ext cx="304803" cy="548371"/>
              <a:chOff x="7431188" y="2088466"/>
              <a:chExt cx="150236" cy="348675"/>
            </a:xfrm>
          </p:grpSpPr>
          <p:cxnSp>
            <p:nvCxnSpPr>
              <p:cNvPr id="19534" name="Straight Connector 66"/>
              <p:cNvCxnSpPr>
                <a:cxnSpLocks noChangeShapeType="1"/>
              </p:cNvCxnSpPr>
              <p:nvPr/>
            </p:nvCxnSpPr>
            <p:spPr bwMode="auto">
              <a:xfrm rot="5400000">
                <a:off x="7393092" y="2317095"/>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35" name="Straight Connector 67"/>
              <p:cNvCxnSpPr>
                <a:cxnSpLocks noChangeShapeType="1"/>
              </p:cNvCxnSpPr>
              <p:nvPr/>
            </p:nvCxnSpPr>
            <p:spPr bwMode="auto">
              <a:xfrm rot="16200000" flipH="1">
                <a:off x="7467121" y="2322837"/>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36"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grpSp>
        <p:sp>
          <p:nvSpPr>
            <p:cNvPr id="19533" name="32-Point Star 206"/>
            <p:cNvSpPr>
              <a:spLocks noChangeArrowheads="1"/>
            </p:cNvSpPr>
            <p:nvPr/>
          </p:nvSpPr>
          <p:spPr bwMode="auto">
            <a:xfrm>
              <a:off x="7996346" y="3230671"/>
              <a:ext cx="304800" cy="304800"/>
            </a:xfrm>
            <a:prstGeom prst="star32">
              <a:avLst>
                <a:gd name="adj" fmla="val 37500"/>
              </a:avLst>
            </a:prstGeom>
            <a:solidFill>
              <a:srgbClr val="00FF00"/>
            </a:solidFill>
            <a:ln w="9525" algn="ctr">
              <a:solidFill>
                <a:srgbClr val="00CC00"/>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20" name="Group 208"/>
          <p:cNvGrpSpPr>
            <a:grpSpLocks/>
          </p:cNvGrpSpPr>
          <p:nvPr/>
        </p:nvGrpSpPr>
        <p:grpSpPr bwMode="auto">
          <a:xfrm>
            <a:off x="7685928" y="567420"/>
            <a:ext cx="290911" cy="718636"/>
            <a:chOff x="7996346" y="3230671"/>
            <a:chExt cx="320566" cy="792737"/>
          </a:xfrm>
        </p:grpSpPr>
        <p:grpSp>
          <p:nvGrpSpPr>
            <p:cNvPr id="19527" name="Group 202"/>
            <p:cNvGrpSpPr>
              <a:grpSpLocks/>
            </p:cNvGrpSpPr>
            <p:nvPr/>
          </p:nvGrpSpPr>
          <p:grpSpPr bwMode="auto">
            <a:xfrm>
              <a:off x="8012109" y="3475043"/>
              <a:ext cx="304803" cy="548372"/>
              <a:chOff x="7431188" y="2088466"/>
              <a:chExt cx="150236" cy="348675"/>
            </a:xfrm>
          </p:grpSpPr>
          <p:cxnSp>
            <p:nvCxnSpPr>
              <p:cNvPr id="19529" name="Straight Connector 66"/>
              <p:cNvCxnSpPr>
                <a:cxnSpLocks noChangeShapeType="1"/>
              </p:cNvCxnSpPr>
              <p:nvPr/>
            </p:nvCxnSpPr>
            <p:spPr bwMode="auto">
              <a:xfrm rot="5400000">
                <a:off x="7393092" y="2317095"/>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30" name="Straight Connector 67"/>
              <p:cNvCxnSpPr>
                <a:cxnSpLocks noChangeShapeType="1"/>
              </p:cNvCxnSpPr>
              <p:nvPr/>
            </p:nvCxnSpPr>
            <p:spPr bwMode="auto">
              <a:xfrm rot="16200000" flipH="1">
                <a:off x="7467121" y="2322837"/>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31"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grpSp>
        <p:sp>
          <p:nvSpPr>
            <p:cNvPr id="19528" name="32-Point Star 210"/>
            <p:cNvSpPr>
              <a:spLocks noChangeArrowheads="1"/>
            </p:cNvSpPr>
            <p:nvPr/>
          </p:nvSpPr>
          <p:spPr bwMode="auto">
            <a:xfrm>
              <a:off x="7996346" y="3230671"/>
              <a:ext cx="304800" cy="304800"/>
            </a:xfrm>
            <a:prstGeom prst="star32">
              <a:avLst>
                <a:gd name="adj" fmla="val 37500"/>
              </a:avLst>
            </a:prstGeom>
            <a:solidFill>
              <a:srgbClr val="00FF00"/>
            </a:solidFill>
            <a:ln w="9525" algn="ctr">
              <a:solidFill>
                <a:srgbClr val="00CC00"/>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22" name="Group 214"/>
          <p:cNvGrpSpPr>
            <a:grpSpLocks/>
          </p:cNvGrpSpPr>
          <p:nvPr/>
        </p:nvGrpSpPr>
        <p:grpSpPr bwMode="auto">
          <a:xfrm>
            <a:off x="7685928" y="1327820"/>
            <a:ext cx="290911" cy="718636"/>
            <a:chOff x="7996346" y="3230671"/>
            <a:chExt cx="320566" cy="792737"/>
          </a:xfrm>
        </p:grpSpPr>
        <p:grpSp>
          <p:nvGrpSpPr>
            <p:cNvPr id="19522" name="Group 202"/>
            <p:cNvGrpSpPr>
              <a:grpSpLocks/>
            </p:cNvGrpSpPr>
            <p:nvPr/>
          </p:nvGrpSpPr>
          <p:grpSpPr bwMode="auto">
            <a:xfrm>
              <a:off x="8012109" y="3475043"/>
              <a:ext cx="304803" cy="548372"/>
              <a:chOff x="7431188" y="2088466"/>
              <a:chExt cx="150236" cy="348675"/>
            </a:xfrm>
          </p:grpSpPr>
          <p:cxnSp>
            <p:nvCxnSpPr>
              <p:cNvPr id="19524" name="Straight Connector 66"/>
              <p:cNvCxnSpPr>
                <a:cxnSpLocks noChangeShapeType="1"/>
              </p:cNvCxnSpPr>
              <p:nvPr/>
            </p:nvCxnSpPr>
            <p:spPr bwMode="auto">
              <a:xfrm rot="5400000">
                <a:off x="7393092" y="2317095"/>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25" name="Straight Connector 67"/>
              <p:cNvCxnSpPr>
                <a:cxnSpLocks noChangeShapeType="1"/>
              </p:cNvCxnSpPr>
              <p:nvPr/>
            </p:nvCxnSpPr>
            <p:spPr bwMode="auto">
              <a:xfrm rot="16200000" flipH="1">
                <a:off x="7467121" y="2322837"/>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26"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grpSp>
        <p:sp>
          <p:nvSpPr>
            <p:cNvPr id="19523" name="32-Point Star 216"/>
            <p:cNvSpPr>
              <a:spLocks noChangeArrowheads="1"/>
            </p:cNvSpPr>
            <p:nvPr/>
          </p:nvSpPr>
          <p:spPr bwMode="auto">
            <a:xfrm>
              <a:off x="7996346" y="3230671"/>
              <a:ext cx="304800" cy="304800"/>
            </a:xfrm>
            <a:prstGeom prst="star32">
              <a:avLst>
                <a:gd name="adj" fmla="val 37500"/>
              </a:avLst>
            </a:prstGeom>
            <a:solidFill>
              <a:srgbClr val="00FF00"/>
            </a:solidFill>
            <a:ln w="9525" algn="ctr">
              <a:solidFill>
                <a:srgbClr val="00CC00"/>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24" name="Group 220"/>
          <p:cNvGrpSpPr>
            <a:grpSpLocks/>
          </p:cNvGrpSpPr>
          <p:nvPr/>
        </p:nvGrpSpPr>
        <p:grpSpPr bwMode="auto">
          <a:xfrm>
            <a:off x="7478546" y="2724767"/>
            <a:ext cx="290911" cy="718636"/>
            <a:chOff x="7996346" y="3230671"/>
            <a:chExt cx="320566" cy="792737"/>
          </a:xfrm>
        </p:grpSpPr>
        <p:grpSp>
          <p:nvGrpSpPr>
            <p:cNvPr id="19517" name="Group 202"/>
            <p:cNvGrpSpPr>
              <a:grpSpLocks/>
            </p:cNvGrpSpPr>
            <p:nvPr/>
          </p:nvGrpSpPr>
          <p:grpSpPr bwMode="auto">
            <a:xfrm>
              <a:off x="8012109" y="3475043"/>
              <a:ext cx="304803" cy="548372"/>
              <a:chOff x="7431188" y="2088466"/>
              <a:chExt cx="150236" cy="348675"/>
            </a:xfrm>
          </p:grpSpPr>
          <p:cxnSp>
            <p:nvCxnSpPr>
              <p:cNvPr id="19519" name="Straight Connector 66"/>
              <p:cNvCxnSpPr>
                <a:cxnSpLocks noChangeShapeType="1"/>
              </p:cNvCxnSpPr>
              <p:nvPr/>
            </p:nvCxnSpPr>
            <p:spPr bwMode="auto">
              <a:xfrm rot="5400000">
                <a:off x="7393092" y="2317095"/>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20" name="Straight Connector 67"/>
              <p:cNvCxnSpPr>
                <a:cxnSpLocks noChangeShapeType="1"/>
              </p:cNvCxnSpPr>
              <p:nvPr/>
            </p:nvCxnSpPr>
            <p:spPr bwMode="auto">
              <a:xfrm rot="16200000" flipH="1">
                <a:off x="7467121" y="2322837"/>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21"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grpSp>
        <p:sp>
          <p:nvSpPr>
            <p:cNvPr id="19518" name="32-Point Star 222"/>
            <p:cNvSpPr>
              <a:spLocks noChangeArrowheads="1"/>
            </p:cNvSpPr>
            <p:nvPr/>
          </p:nvSpPr>
          <p:spPr bwMode="auto">
            <a:xfrm>
              <a:off x="7996346" y="3230671"/>
              <a:ext cx="304800" cy="304800"/>
            </a:xfrm>
            <a:prstGeom prst="star32">
              <a:avLst>
                <a:gd name="adj" fmla="val 37500"/>
              </a:avLst>
            </a:prstGeom>
            <a:solidFill>
              <a:srgbClr val="00FF00"/>
            </a:solidFill>
            <a:ln w="9525" algn="ctr">
              <a:solidFill>
                <a:srgbClr val="00CC00"/>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grpSp>
        <p:nvGrpSpPr>
          <p:cNvPr id="26" name="Group 226"/>
          <p:cNvGrpSpPr>
            <a:grpSpLocks/>
          </p:cNvGrpSpPr>
          <p:nvPr/>
        </p:nvGrpSpPr>
        <p:grpSpPr bwMode="auto">
          <a:xfrm>
            <a:off x="8002761" y="3401638"/>
            <a:ext cx="290911" cy="718636"/>
            <a:chOff x="7996346" y="3230671"/>
            <a:chExt cx="320566" cy="792737"/>
          </a:xfrm>
        </p:grpSpPr>
        <p:grpSp>
          <p:nvGrpSpPr>
            <p:cNvPr id="19512" name="Group 202"/>
            <p:cNvGrpSpPr>
              <a:grpSpLocks/>
            </p:cNvGrpSpPr>
            <p:nvPr/>
          </p:nvGrpSpPr>
          <p:grpSpPr bwMode="auto">
            <a:xfrm>
              <a:off x="8012109" y="3475043"/>
              <a:ext cx="304803" cy="548372"/>
              <a:chOff x="7431188" y="2088466"/>
              <a:chExt cx="150236" cy="348675"/>
            </a:xfrm>
          </p:grpSpPr>
          <p:cxnSp>
            <p:nvCxnSpPr>
              <p:cNvPr id="19514" name="Straight Connector 66"/>
              <p:cNvCxnSpPr>
                <a:cxnSpLocks noChangeShapeType="1"/>
              </p:cNvCxnSpPr>
              <p:nvPr/>
            </p:nvCxnSpPr>
            <p:spPr bwMode="auto">
              <a:xfrm rot="5400000">
                <a:off x="7393092" y="2317095"/>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15" name="Straight Connector 67"/>
              <p:cNvCxnSpPr>
                <a:cxnSpLocks noChangeShapeType="1"/>
              </p:cNvCxnSpPr>
              <p:nvPr/>
            </p:nvCxnSpPr>
            <p:spPr bwMode="auto">
              <a:xfrm rot="16200000" flipH="1">
                <a:off x="7467121" y="2322837"/>
                <a:ext cx="152400" cy="76207"/>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cxnSp>
            <p:nvCxnSpPr>
              <p:cNvPr id="19516" name="Straight Connector 68"/>
              <p:cNvCxnSpPr>
                <a:cxnSpLocks noChangeShapeType="1"/>
              </p:cNvCxnSpPr>
              <p:nvPr/>
            </p:nvCxnSpPr>
            <p:spPr bwMode="auto">
              <a:xfrm rot="5400000" flipH="1" flipV="1">
                <a:off x="7393322" y="2201972"/>
                <a:ext cx="228600" cy="1588"/>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grpSp>
        <p:sp>
          <p:nvSpPr>
            <p:cNvPr id="19513" name="32-Point Star 228"/>
            <p:cNvSpPr>
              <a:spLocks noChangeArrowheads="1"/>
            </p:cNvSpPr>
            <p:nvPr/>
          </p:nvSpPr>
          <p:spPr bwMode="auto">
            <a:xfrm>
              <a:off x="7996346" y="3230671"/>
              <a:ext cx="304800" cy="304800"/>
            </a:xfrm>
            <a:prstGeom prst="star32">
              <a:avLst>
                <a:gd name="adj" fmla="val 37500"/>
              </a:avLst>
            </a:prstGeom>
            <a:solidFill>
              <a:srgbClr val="00FF00"/>
            </a:solidFill>
            <a:ln w="9525" algn="ctr">
              <a:solidFill>
                <a:srgbClr val="00CC00"/>
              </a:solidFill>
              <a:round/>
              <a:headEnd/>
              <a:tailEnd/>
            </a:ln>
          </p:spPr>
          <p:txBody>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a:lnSpc>
                  <a:spcPct val="47000"/>
                </a:lnSpc>
                <a:buClr>
                  <a:srgbClr val="000000"/>
                </a:buClr>
                <a:buSzPct val="45000"/>
                <a:buFont typeface="Wingdings" panose="05000000000000000000" pitchFamily="2" charset="2"/>
                <a:buNone/>
              </a:pPr>
              <a:endParaRPr lang="en-IN" altLang="en-US" sz="1633"/>
            </a:p>
          </p:txBody>
        </p:sp>
      </p:grpSp>
      <p:sp>
        <p:nvSpPr>
          <p:cNvPr id="233" name="TextBox 232"/>
          <p:cNvSpPr txBox="1">
            <a:spLocks noChangeArrowheads="1"/>
          </p:cNvSpPr>
          <p:nvPr/>
        </p:nvSpPr>
        <p:spPr bwMode="auto">
          <a:xfrm>
            <a:off x="8469370" y="2690203"/>
            <a:ext cx="1636012"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Detection using labeled secondary antibodies</a:t>
            </a:r>
            <a:endParaRPr lang="en-IN" altLang="en-US" sz="1270" b="1">
              <a:solidFill>
                <a:schemeClr val="tx1"/>
              </a:solidFill>
            </a:endParaRPr>
          </a:p>
        </p:txBody>
      </p:sp>
      <p:cxnSp>
        <p:nvCxnSpPr>
          <p:cNvPr id="245" name="Straight Arrow Connector 244"/>
          <p:cNvCxnSpPr>
            <a:cxnSpLocks noChangeShapeType="1"/>
            <a:endCxn id="19523" idx="3"/>
          </p:cNvCxnSpPr>
          <p:nvPr/>
        </p:nvCxnSpPr>
        <p:spPr bwMode="auto">
          <a:xfrm rot="10800000">
            <a:off x="7962437" y="1466075"/>
            <a:ext cx="829527" cy="37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7" name="Straight Arrow Connector 246"/>
          <p:cNvCxnSpPr>
            <a:cxnSpLocks noChangeShapeType="1"/>
          </p:cNvCxnSpPr>
          <p:nvPr/>
        </p:nvCxnSpPr>
        <p:spPr bwMode="auto">
          <a:xfrm rot="10800000" flipV="1">
            <a:off x="7962437" y="1908201"/>
            <a:ext cx="829527" cy="4550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9" name="Straight Arrow Connector 248"/>
          <p:cNvCxnSpPr>
            <a:cxnSpLocks noChangeShapeType="1"/>
          </p:cNvCxnSpPr>
          <p:nvPr/>
        </p:nvCxnSpPr>
        <p:spPr bwMode="auto">
          <a:xfrm rot="10800000">
            <a:off x="8377200" y="3774637"/>
            <a:ext cx="691273" cy="20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1" name="Straight Arrow Connector 250"/>
          <p:cNvCxnSpPr>
            <a:cxnSpLocks noChangeShapeType="1"/>
          </p:cNvCxnSpPr>
          <p:nvPr/>
        </p:nvCxnSpPr>
        <p:spPr bwMode="auto">
          <a:xfrm rot="10800000" flipV="1">
            <a:off x="8192861" y="3996420"/>
            <a:ext cx="806485" cy="44212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3" name="Straight Arrow Connector 252"/>
          <p:cNvCxnSpPr>
            <a:cxnSpLocks noChangeShapeType="1"/>
          </p:cNvCxnSpPr>
          <p:nvPr/>
        </p:nvCxnSpPr>
        <p:spPr bwMode="auto">
          <a:xfrm rot="10800000">
            <a:off x="7631202" y="3698309"/>
            <a:ext cx="1244291" cy="2981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8" name="TextBox 257"/>
          <p:cNvSpPr txBox="1">
            <a:spLocks noChangeArrowheads="1"/>
          </p:cNvSpPr>
          <p:nvPr/>
        </p:nvSpPr>
        <p:spPr bwMode="auto">
          <a:xfrm>
            <a:off x="8676752" y="1584167"/>
            <a:ext cx="1636012"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Proteins phosphorylated at Tyr residues</a:t>
            </a:r>
            <a:endParaRPr lang="en-IN" altLang="en-US" sz="1270" b="1">
              <a:solidFill>
                <a:schemeClr val="tx1"/>
              </a:solidFill>
            </a:endParaRPr>
          </a:p>
        </p:txBody>
      </p:sp>
      <p:sp>
        <p:nvSpPr>
          <p:cNvPr id="259" name="TextBox 258"/>
          <p:cNvSpPr txBox="1">
            <a:spLocks noChangeArrowheads="1"/>
          </p:cNvSpPr>
          <p:nvPr/>
        </p:nvSpPr>
        <p:spPr bwMode="auto">
          <a:xfrm>
            <a:off x="8653709" y="3796240"/>
            <a:ext cx="1636012"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cs typeface="Lucida Sans Unicode" panose="020B0602030504020204" pitchFamily="34" charset="0"/>
              </a:defRPr>
            </a:lvl1pPr>
            <a:lvl2pPr marL="742950" indent="-285750" eaLnBrk="0" hangingPunct="0">
              <a:defRPr>
                <a:solidFill>
                  <a:schemeClr val="bg1"/>
                </a:solidFill>
                <a:latin typeface="Arial" panose="020B0604020202020204" pitchFamily="34" charset="0"/>
                <a:cs typeface="Lucida Sans Unicode" panose="020B0602030504020204" pitchFamily="34" charset="0"/>
              </a:defRPr>
            </a:lvl2pPr>
            <a:lvl3pPr marL="1143000" indent="-228600" eaLnBrk="0" hangingPunct="0">
              <a:defRPr>
                <a:solidFill>
                  <a:schemeClr val="bg1"/>
                </a:solidFill>
                <a:latin typeface="Arial" panose="020B0604020202020204" pitchFamily="34" charset="0"/>
                <a:cs typeface="Lucida Sans Unicode" panose="020B0602030504020204" pitchFamily="34" charset="0"/>
              </a:defRPr>
            </a:lvl3pPr>
            <a:lvl4pPr marL="1600200" indent="-228600" eaLnBrk="0" hangingPunct="0">
              <a:defRPr>
                <a:solidFill>
                  <a:schemeClr val="bg1"/>
                </a:solidFill>
                <a:latin typeface="Arial" panose="020B0604020202020204" pitchFamily="34" charset="0"/>
                <a:cs typeface="Lucida Sans Unicode" panose="020B0602030504020204" pitchFamily="34" charset="0"/>
              </a:defRPr>
            </a:lvl4pPr>
            <a:lvl5pPr marL="2057400" indent="-228600" eaLnBrk="0" hangingPunct="0">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eaLnBrk="1" hangingPunct="1"/>
            <a:r>
              <a:rPr lang="en-US" altLang="en-US" sz="1270" b="1">
                <a:solidFill>
                  <a:schemeClr val="tx1"/>
                </a:solidFill>
              </a:rPr>
              <a:t>Proteins phosphorylated at Tyr residues</a:t>
            </a:r>
            <a:endParaRPr lang="en-IN" altLang="en-US" sz="1270" b="1">
              <a:solidFill>
                <a:schemeClr val="tx1"/>
              </a:solidFill>
            </a:endParaRPr>
          </a:p>
        </p:txBody>
      </p:sp>
    </p:spTree>
    <p:extLst>
      <p:ext uri="{BB962C8B-B14F-4D97-AF65-F5344CB8AC3E}">
        <p14:creationId xmlns:p14="http://schemas.microsoft.com/office/powerpoint/2010/main" val="682981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par>
                                <p:cTn id="8" presetID="3" presetClass="entr" presetSubtype="1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blinds(horizontal)">
                                      <p:cBhvr>
                                        <p:cTn id="10" dur="500"/>
                                        <p:tgtEl>
                                          <p:spTgt spid="7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4.64229E-6 -4.19815E-7 L -0.21368 0.01238 " pathEditMode="relative" rAng="0" ptsTypes="AA">
                                      <p:cBhvr>
                                        <p:cTn id="24" dur="2000" fill="hold"/>
                                        <p:tgtEl>
                                          <p:spTgt spid="159"/>
                                        </p:tgtEl>
                                        <p:attrNameLst>
                                          <p:attrName>ppt_x</p:attrName>
                                          <p:attrName>ppt_y</p:attrName>
                                        </p:attrNameLst>
                                      </p:cBhvr>
                                      <p:rCtr x="-10684" y="609"/>
                                    </p:animMotion>
                                  </p:childTnLst>
                                </p:cTn>
                              </p:par>
                              <p:par>
                                <p:cTn id="25" presetID="0" presetClass="path" presetSubtype="0" accel="50000" decel="50000" fill="hold" grpId="1" nodeType="withEffect">
                                  <p:stCondLst>
                                    <p:cond delay="0"/>
                                  </p:stCondLst>
                                  <p:childTnLst>
                                    <p:animMotion origin="layout" path="M 1.12827E-6 -0.00671 L -0.20044 0.00567 " pathEditMode="relative" rAng="0" ptsTypes="AA">
                                      <p:cBhvr>
                                        <p:cTn id="26" dur="2000" fill="hold"/>
                                        <p:tgtEl>
                                          <p:spTgt spid="78"/>
                                        </p:tgtEl>
                                        <p:attrNameLst>
                                          <p:attrName>ppt_x</p:attrName>
                                          <p:attrName>ppt_y</p:attrName>
                                        </p:attrNameLst>
                                      </p:cBhvr>
                                      <p:rCtr x="-10022" y="608"/>
                                    </p:animMotion>
                                  </p:childTnLst>
                                </p:cTn>
                              </p:par>
                            </p:childTnLst>
                          </p:cTn>
                        </p:par>
                        <p:par>
                          <p:cTn id="27" fill="hold" nodeType="afterGroup">
                            <p:stCondLst>
                              <p:cond delay="2000"/>
                            </p:stCondLst>
                            <p:childTnLst>
                              <p:par>
                                <p:cTn id="28" presetID="55" presetClass="entr" presetSubtype="0" fill="hold" nodeType="afterEffect">
                                  <p:stCondLst>
                                    <p:cond delay="50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0.70"/>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par>
                                <p:cTn id="33" presetID="55"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strVal val="#ppt_w*0.70"/>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Effect transition="in" filter="fade">
                                      <p:cBhvr>
                                        <p:cTn id="37" dur="1000"/>
                                        <p:tgtEl>
                                          <p:spTgt spid="3"/>
                                        </p:tgtEl>
                                      </p:cBhvr>
                                    </p:animEffect>
                                  </p:childTnLst>
                                </p:cTn>
                              </p:par>
                            </p:childTnLst>
                          </p:cTn>
                        </p:par>
                        <p:par>
                          <p:cTn id="38" fill="hold" nodeType="afterGroup">
                            <p:stCondLst>
                              <p:cond delay="3500"/>
                            </p:stCondLst>
                            <p:childTnLst>
                              <p:par>
                                <p:cTn id="39" presetID="1" presetClass="entr" presetSubtype="0" fill="hold" grpId="0" nodeType="afterEffect">
                                  <p:stCondLst>
                                    <p:cond delay="0"/>
                                  </p:stCondLst>
                                  <p:childTnLst>
                                    <p:set>
                                      <p:cBhvr>
                                        <p:cTn id="40" dur="1" fill="hold">
                                          <p:stCondLst>
                                            <p:cond delay="0"/>
                                          </p:stCondLst>
                                        </p:cTn>
                                        <p:tgtEl>
                                          <p:spTgt spid="17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63" presetClass="path" presetSubtype="0" accel="50000" decel="50000" fill="hold" grpId="2" nodeType="clickEffect">
                                  <p:stCondLst>
                                    <p:cond delay="0"/>
                                  </p:stCondLst>
                                  <p:childTnLst>
                                    <p:animMotion origin="layout" path="M -0.21368 0.01237 L 0.00378 0.0151 " pathEditMode="relative" rAng="0" ptsTypes="AA">
                                      <p:cBhvr>
                                        <p:cTn id="44" dur="2000" fill="hold"/>
                                        <p:tgtEl>
                                          <p:spTgt spid="159"/>
                                        </p:tgtEl>
                                        <p:attrNameLst>
                                          <p:attrName>ppt_x</p:attrName>
                                          <p:attrName>ppt_y</p:attrName>
                                        </p:attrNameLst>
                                      </p:cBhvr>
                                      <p:rCtr x="10873" y="126"/>
                                    </p:animMotion>
                                  </p:childTnLst>
                                </p:cTn>
                              </p:par>
                              <p:par>
                                <p:cTn id="45" presetID="63" presetClass="path" presetSubtype="0" accel="50000" decel="50000" fill="hold" nodeType="withEffect">
                                  <p:stCondLst>
                                    <p:cond delay="0"/>
                                  </p:stCondLst>
                                  <p:childTnLst>
                                    <p:animMotion origin="layout" path="M -2.29167E-6 1.11111E-6 L 0.15716 0.0081 " pathEditMode="relative" rAng="0" ptsTypes="AA">
                                      <p:cBhvr>
                                        <p:cTn id="46" dur="2000" fill="hold"/>
                                        <p:tgtEl>
                                          <p:spTgt spid="2"/>
                                        </p:tgtEl>
                                        <p:attrNameLst>
                                          <p:attrName>ppt_x</p:attrName>
                                          <p:attrName>ppt_y</p:attrName>
                                        </p:attrNameLst>
                                      </p:cBhvr>
                                      <p:rCtr x="8594" y="162"/>
                                    </p:animMotion>
                                  </p:childTnLst>
                                </p:cTn>
                              </p:par>
                              <p:par>
                                <p:cTn id="47" presetID="63" presetClass="path" presetSubtype="0" accel="50000" decel="50000" fill="hold" grpId="2" nodeType="withEffect">
                                  <p:stCondLst>
                                    <p:cond delay="0"/>
                                  </p:stCondLst>
                                  <p:childTnLst>
                                    <p:animMotion origin="layout" path="M -0.20039 0.00556 L 0.03294 0.00556 " pathEditMode="relative" rAng="0" ptsTypes="AA">
                                      <p:cBhvr>
                                        <p:cTn id="48" dur="2000" fill="hold"/>
                                        <p:tgtEl>
                                          <p:spTgt spid="78"/>
                                        </p:tgtEl>
                                        <p:attrNameLst>
                                          <p:attrName>ppt_x</p:attrName>
                                          <p:attrName>ppt_y</p:attrName>
                                        </p:attrNameLst>
                                      </p:cBhvr>
                                      <p:rCtr x="11667" y="0"/>
                                    </p:animMotion>
                                  </p:childTnLst>
                                </p:cTn>
                              </p:par>
                              <p:par>
                                <p:cTn id="49" presetID="0" presetClass="path" presetSubtype="0" accel="50000" decel="50000" fill="hold" nodeType="withEffect">
                                  <p:stCondLst>
                                    <p:cond delay="0"/>
                                  </p:stCondLst>
                                  <p:childTnLst>
                                    <p:animMotion origin="layout" path="M -0.05195 -0.00208 L 0.16497 -0.00903 " pathEditMode="relative" rAng="0" ptsTypes="AA">
                                      <p:cBhvr>
                                        <p:cTn id="50" dur="2000" fill="hold"/>
                                        <p:tgtEl>
                                          <p:spTgt spid="3"/>
                                        </p:tgtEl>
                                        <p:attrNameLst>
                                          <p:attrName>ppt_x</p:attrName>
                                          <p:attrName>ppt_y</p:attrName>
                                        </p:attrNameLst>
                                      </p:cBhvr>
                                      <p:rCtr x="10846" y="-347"/>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1000"/>
                            </p:stCondLst>
                            <p:childTnLst>
                              <p:par>
                                <p:cTn id="79" presetID="1" presetClass="entr" presetSubtype="0"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7" presetClass="entr" presetSubtype="0"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1000" fill="hold"/>
                                        <p:tgtEl>
                                          <p:spTgt spid="24"/>
                                        </p:tgtEl>
                                        <p:attrNameLst>
                                          <p:attrName>ppt_y</p:attrName>
                                        </p:attrNameLst>
                                      </p:cBhvr>
                                      <p:tavLst>
                                        <p:tav tm="0">
                                          <p:val>
                                            <p:strVal val="#ppt_y-.1"/>
                                          </p:val>
                                        </p:tav>
                                        <p:tav tm="100000">
                                          <p:val>
                                            <p:strVal val="#ppt_y"/>
                                          </p:val>
                                        </p:tav>
                                      </p:tavLst>
                                    </p:anim>
                                  </p:childTnLst>
                                </p:cTn>
                              </p:par>
                              <p:par>
                                <p:cTn id="114" presetID="47"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1000"/>
                                        <p:tgtEl>
                                          <p:spTgt spid="18"/>
                                        </p:tgtEl>
                                      </p:cBhvr>
                                    </p:animEffect>
                                    <p:anim calcmode="lin" valueType="num">
                                      <p:cBhvr>
                                        <p:cTn id="117" dur="1000" fill="hold"/>
                                        <p:tgtEl>
                                          <p:spTgt spid="18"/>
                                        </p:tgtEl>
                                        <p:attrNameLst>
                                          <p:attrName>ppt_x</p:attrName>
                                        </p:attrNameLst>
                                      </p:cBhvr>
                                      <p:tavLst>
                                        <p:tav tm="0">
                                          <p:val>
                                            <p:strVal val="#ppt_x"/>
                                          </p:val>
                                        </p:tav>
                                        <p:tav tm="100000">
                                          <p:val>
                                            <p:strVal val="#ppt_x"/>
                                          </p:val>
                                        </p:tav>
                                      </p:tavLst>
                                    </p:anim>
                                    <p:anim calcmode="lin" valueType="num">
                                      <p:cBhvr>
                                        <p:cTn id="118" dur="1000" fill="hold"/>
                                        <p:tgtEl>
                                          <p:spTgt spid="18"/>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1000"/>
                                        <p:tgtEl>
                                          <p:spTgt spid="26"/>
                                        </p:tgtEl>
                                      </p:cBhvr>
                                    </p:animEffect>
                                    <p:anim calcmode="lin" valueType="num">
                                      <p:cBhvr>
                                        <p:cTn id="122" dur="1000" fill="hold"/>
                                        <p:tgtEl>
                                          <p:spTgt spid="26"/>
                                        </p:tgtEl>
                                        <p:attrNameLst>
                                          <p:attrName>ppt_x</p:attrName>
                                        </p:attrNameLst>
                                      </p:cBhvr>
                                      <p:tavLst>
                                        <p:tav tm="0">
                                          <p:val>
                                            <p:strVal val="#ppt_x"/>
                                          </p:val>
                                        </p:tav>
                                        <p:tav tm="100000">
                                          <p:val>
                                            <p:strVal val="#ppt_x"/>
                                          </p:val>
                                        </p:tav>
                                      </p:tavLst>
                                    </p:anim>
                                    <p:anim calcmode="lin" valueType="num">
                                      <p:cBhvr>
                                        <p:cTn id="123" dur="1000" fill="hold"/>
                                        <p:tgtEl>
                                          <p:spTgt spid="26"/>
                                        </p:tgtEl>
                                        <p:attrNameLst>
                                          <p:attrName>ppt_y</p:attrName>
                                        </p:attrNameLst>
                                      </p:cBhvr>
                                      <p:tavLst>
                                        <p:tav tm="0">
                                          <p:val>
                                            <p:strVal val="#ppt_y-.1"/>
                                          </p:val>
                                        </p:tav>
                                        <p:tav tm="100000">
                                          <p:val>
                                            <p:strVal val="#ppt_y"/>
                                          </p:val>
                                        </p:tav>
                                      </p:tavLst>
                                    </p:anim>
                                  </p:childTnLst>
                                </p:cTn>
                              </p:par>
                            </p:childTnLst>
                          </p:cTn>
                        </p:par>
                        <p:par>
                          <p:cTn id="124" fill="hold" nodeType="afterGroup">
                            <p:stCondLst>
                              <p:cond delay="1000"/>
                            </p:stCondLst>
                            <p:childTnLst>
                              <p:par>
                                <p:cTn id="125" presetID="1" presetClass="entr" presetSubtype="0" fill="hold" grpId="0" nodeType="afterEffect">
                                  <p:stCondLst>
                                    <p:cond delay="0"/>
                                  </p:stCondLst>
                                  <p:childTnLst>
                                    <p:set>
                                      <p:cBhvr>
                                        <p:cTn id="126" dur="1" fill="hold">
                                          <p:stCondLst>
                                            <p:cond delay="0"/>
                                          </p:stCondLst>
                                        </p:cTn>
                                        <p:tgtEl>
                                          <p:spTgt spid="233"/>
                                        </p:tgtEl>
                                        <p:attrNameLst>
                                          <p:attrName>style.visibility</p:attrName>
                                        </p:attrNameLst>
                                      </p:cBhvr>
                                      <p:to>
                                        <p:strVal val="visible"/>
                                      </p:to>
                                    </p:set>
                                  </p:childTnLst>
                                </p:cTn>
                              </p:par>
                            </p:childTnLst>
                          </p:cTn>
                        </p:par>
                        <p:par>
                          <p:cTn id="127" fill="hold" nodeType="afterGroup">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58"/>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ntr" presetSubtype="0" fill="hold" nodeType="clickEffect">
                                  <p:stCondLst>
                                    <p:cond delay="0"/>
                                  </p:stCondLst>
                                  <p:childTnLst>
                                    <p:set>
                                      <p:cBhvr>
                                        <p:cTn id="133" dur="1" fill="hold">
                                          <p:stCondLst>
                                            <p:cond delay="0"/>
                                          </p:stCondLst>
                                        </p:cTn>
                                        <p:tgtEl>
                                          <p:spTgt spid="247"/>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4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251"/>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253"/>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24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P spid="172" grpId="0"/>
      <p:bldP spid="159" grpId="0" animBg="1"/>
      <p:bldP spid="159" grpId="1" animBg="1"/>
      <p:bldP spid="159" grpId="2" animBg="1"/>
      <p:bldP spid="78" grpId="0" animBg="1"/>
      <p:bldP spid="78" grpId="1" animBg="1"/>
      <p:bldP spid="78" grpId="2" animBg="1"/>
      <p:bldP spid="124" grpId="0"/>
      <p:bldP spid="233" grpId="0"/>
      <p:bldP spid="258" grpId="0"/>
      <p:bldP spid="2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10059720" cy="4041648"/>
          </a:xfrm>
        </p:spPr>
        <p:txBody>
          <a:bodyPr/>
          <a:lstStyle/>
          <a:p>
            <a:r>
              <a:rPr lang="en-US" dirty="0" smtClean="0"/>
              <a:t>PHOSPHORYLATION</a:t>
            </a:r>
            <a:endParaRPr lang="en-US" dirty="0"/>
          </a:p>
        </p:txBody>
      </p:sp>
    </p:spTree>
    <p:extLst>
      <p:ext uri="{BB962C8B-B14F-4D97-AF65-F5344CB8AC3E}">
        <p14:creationId xmlns:p14="http://schemas.microsoft.com/office/powerpoint/2010/main" val="1190148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27351" y="549276"/>
            <a:ext cx="7540625" cy="1127125"/>
          </a:xfrm>
        </p:spPr>
        <p:txBody>
          <a:bodyPr>
            <a:normAutofit fontScale="90000"/>
          </a:bodyPr>
          <a:lstStyle/>
          <a:p>
            <a:pPr eaLnBrk="1" hangingPunct="1">
              <a:lnSpc>
                <a:spcPct val="135000"/>
              </a:lnSpc>
            </a:pPr>
            <a:r>
              <a:rPr lang="en-US" altLang="zh-TW" sz="3200" b="1" dirty="0" err="1">
                <a:latin typeface="Calibri" panose="020F0502020204030204" pitchFamily="34" charset="0"/>
              </a:rPr>
              <a:t>Phospho</a:t>
            </a:r>
            <a:r>
              <a:rPr lang="en-US" altLang="zh-TW" sz="3200" b="1" dirty="0">
                <a:latin typeface="Calibri" panose="020F0502020204030204" pitchFamily="34" charset="0"/>
              </a:rPr>
              <a:t> – Proteomics</a:t>
            </a:r>
            <a:r>
              <a:rPr lang="en-US" altLang="zh-TW" sz="3600" b="1" dirty="0">
                <a:latin typeface="Calibri" panose="020F0502020204030204" pitchFamily="34" charset="0"/>
              </a:rPr>
              <a:t/>
            </a:r>
            <a:br>
              <a:rPr lang="en-US" altLang="zh-TW" sz="3600" b="1" dirty="0">
                <a:latin typeface="Calibri" panose="020F0502020204030204" pitchFamily="34" charset="0"/>
              </a:rPr>
            </a:br>
            <a:r>
              <a:rPr lang="en-US" altLang="zh-TW" sz="2400" b="1" dirty="0">
                <a:latin typeface="Calibri" panose="020F0502020204030204" pitchFamily="34" charset="0"/>
              </a:rPr>
              <a:t>Western 2D gel , Ab specific to </a:t>
            </a:r>
            <a:r>
              <a:rPr lang="en-US" altLang="zh-TW" sz="2400" b="1" dirty="0" err="1">
                <a:latin typeface="Calibri" panose="020F0502020204030204" pitchFamily="34" charset="0"/>
              </a:rPr>
              <a:t>phospho</a:t>
            </a:r>
            <a:r>
              <a:rPr lang="en-US" altLang="zh-TW" sz="2400" b="1" dirty="0">
                <a:latin typeface="Calibri" panose="020F0502020204030204" pitchFamily="34" charset="0"/>
              </a:rPr>
              <a:t>-tyrosine</a:t>
            </a:r>
            <a:endParaRPr lang="en-US" altLang="zh-TW" sz="3600" b="1" dirty="0">
              <a:latin typeface="Calibri" panose="020F0502020204030204" pitchFamily="34" charset="0"/>
            </a:endParaRPr>
          </a:p>
        </p:txBody>
      </p:sp>
      <p:pic>
        <p:nvPicPr>
          <p:cNvPr id="706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30000" y="2185421"/>
            <a:ext cx="6458851" cy="3638095"/>
          </a:xfrm>
        </p:spPr>
      </p:pic>
      <p:sp>
        <p:nvSpPr>
          <p:cNvPr id="70660" name="Rectangle 4"/>
          <p:cNvSpPr>
            <a:spLocks noChangeArrowheads="1"/>
          </p:cNvSpPr>
          <p:nvPr/>
        </p:nvSpPr>
        <p:spPr bwMode="auto">
          <a:xfrm>
            <a:off x="6329837" y="4293395"/>
            <a:ext cx="215900" cy="2873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PMingLiU" panose="02020500000000000000" pitchFamily="18" charset="-120"/>
              </a:defRPr>
            </a:lvl1pPr>
            <a:lvl2pPr marL="742950" indent="-285750">
              <a:defRPr kumimoji="1">
                <a:solidFill>
                  <a:schemeClr val="tx1"/>
                </a:solidFill>
                <a:latin typeface="Tahoma" panose="020B0604030504040204" pitchFamily="34" charset="0"/>
                <a:ea typeface="PMingLiU" panose="02020500000000000000" pitchFamily="18" charset="-120"/>
              </a:defRPr>
            </a:lvl2pPr>
            <a:lvl3pPr marL="1143000" indent="-228600">
              <a:defRPr kumimoji="1">
                <a:solidFill>
                  <a:schemeClr val="tx1"/>
                </a:solidFill>
                <a:latin typeface="Tahoma" panose="020B0604030504040204" pitchFamily="34" charset="0"/>
                <a:ea typeface="PMingLiU" panose="02020500000000000000" pitchFamily="18" charset="-120"/>
              </a:defRPr>
            </a:lvl3pPr>
            <a:lvl4pPr marL="1600200" indent="-228600">
              <a:defRPr kumimoji="1">
                <a:solidFill>
                  <a:schemeClr val="tx1"/>
                </a:solidFill>
                <a:latin typeface="Tahoma" panose="020B0604030504040204" pitchFamily="34" charset="0"/>
                <a:ea typeface="PMingLiU" panose="02020500000000000000" pitchFamily="18" charset="-120"/>
              </a:defRPr>
            </a:lvl4pPr>
            <a:lvl5pPr marL="2057400" indent="-228600">
              <a:defRPr kumimoji="1">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9pPr>
          </a:lstStyle>
          <a:p>
            <a:pPr eaLnBrk="1" hangingPunct="1"/>
            <a:endParaRPr lang="en-US" altLang="en-US"/>
          </a:p>
        </p:txBody>
      </p:sp>
      <p:sp>
        <p:nvSpPr>
          <p:cNvPr id="70661" name="Rectangle 5"/>
          <p:cNvSpPr>
            <a:spLocks noChangeArrowheads="1"/>
          </p:cNvSpPr>
          <p:nvPr/>
        </p:nvSpPr>
        <p:spPr bwMode="auto">
          <a:xfrm>
            <a:off x="7390239" y="3680562"/>
            <a:ext cx="142875" cy="215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PMingLiU" panose="02020500000000000000" pitchFamily="18" charset="-120"/>
              </a:defRPr>
            </a:lvl1pPr>
            <a:lvl2pPr marL="742950" indent="-285750">
              <a:defRPr kumimoji="1">
                <a:solidFill>
                  <a:schemeClr val="tx1"/>
                </a:solidFill>
                <a:latin typeface="Tahoma" panose="020B0604030504040204" pitchFamily="34" charset="0"/>
                <a:ea typeface="PMingLiU" panose="02020500000000000000" pitchFamily="18" charset="-120"/>
              </a:defRPr>
            </a:lvl2pPr>
            <a:lvl3pPr marL="1143000" indent="-228600">
              <a:defRPr kumimoji="1">
                <a:solidFill>
                  <a:schemeClr val="tx1"/>
                </a:solidFill>
                <a:latin typeface="Tahoma" panose="020B0604030504040204" pitchFamily="34" charset="0"/>
                <a:ea typeface="PMingLiU" panose="02020500000000000000" pitchFamily="18" charset="-120"/>
              </a:defRPr>
            </a:lvl3pPr>
            <a:lvl4pPr marL="1600200" indent="-228600">
              <a:defRPr kumimoji="1">
                <a:solidFill>
                  <a:schemeClr val="tx1"/>
                </a:solidFill>
                <a:latin typeface="Tahoma" panose="020B0604030504040204" pitchFamily="34" charset="0"/>
                <a:ea typeface="PMingLiU" panose="02020500000000000000" pitchFamily="18" charset="-120"/>
              </a:defRPr>
            </a:lvl4pPr>
            <a:lvl5pPr marL="2057400" indent="-228600">
              <a:defRPr kumimoji="1">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9pPr>
          </a:lstStyle>
          <a:p>
            <a:pPr eaLnBrk="1" hangingPunct="1"/>
            <a:endParaRPr lang="en-US" altLang="en-US"/>
          </a:p>
        </p:txBody>
      </p:sp>
      <p:sp>
        <p:nvSpPr>
          <p:cNvPr id="70662" name="Rectangle 6"/>
          <p:cNvSpPr>
            <a:spLocks noChangeArrowheads="1"/>
          </p:cNvSpPr>
          <p:nvPr/>
        </p:nvSpPr>
        <p:spPr bwMode="auto">
          <a:xfrm>
            <a:off x="7628405" y="3860005"/>
            <a:ext cx="144462" cy="1444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PMingLiU" panose="02020500000000000000" pitchFamily="18" charset="-120"/>
              </a:defRPr>
            </a:lvl1pPr>
            <a:lvl2pPr marL="742950" indent="-285750">
              <a:defRPr kumimoji="1">
                <a:solidFill>
                  <a:schemeClr val="tx1"/>
                </a:solidFill>
                <a:latin typeface="Tahoma" panose="020B0604030504040204" pitchFamily="34" charset="0"/>
                <a:ea typeface="PMingLiU" panose="02020500000000000000" pitchFamily="18" charset="-120"/>
              </a:defRPr>
            </a:lvl2pPr>
            <a:lvl3pPr marL="1143000" indent="-228600">
              <a:defRPr kumimoji="1">
                <a:solidFill>
                  <a:schemeClr val="tx1"/>
                </a:solidFill>
                <a:latin typeface="Tahoma" panose="020B0604030504040204" pitchFamily="34" charset="0"/>
                <a:ea typeface="PMingLiU" panose="02020500000000000000" pitchFamily="18" charset="-120"/>
              </a:defRPr>
            </a:lvl3pPr>
            <a:lvl4pPr marL="1600200" indent="-228600">
              <a:defRPr kumimoji="1">
                <a:solidFill>
                  <a:schemeClr val="tx1"/>
                </a:solidFill>
                <a:latin typeface="Tahoma" panose="020B0604030504040204" pitchFamily="34" charset="0"/>
                <a:ea typeface="PMingLiU" panose="02020500000000000000" pitchFamily="18" charset="-120"/>
              </a:defRPr>
            </a:lvl4pPr>
            <a:lvl5pPr marL="2057400" indent="-228600">
              <a:defRPr kumimoji="1">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9pPr>
          </a:lstStyle>
          <a:p>
            <a:pPr eaLnBrk="1" hangingPunct="1"/>
            <a:endParaRPr lang="en-US" altLang="en-US"/>
          </a:p>
        </p:txBody>
      </p:sp>
      <p:sp>
        <p:nvSpPr>
          <p:cNvPr id="70663" name="Rectangle 7"/>
          <p:cNvSpPr>
            <a:spLocks noChangeArrowheads="1"/>
          </p:cNvSpPr>
          <p:nvPr/>
        </p:nvSpPr>
        <p:spPr bwMode="auto">
          <a:xfrm>
            <a:off x="8263265" y="3551835"/>
            <a:ext cx="215900" cy="215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PMingLiU" panose="02020500000000000000" pitchFamily="18" charset="-120"/>
              </a:defRPr>
            </a:lvl1pPr>
            <a:lvl2pPr marL="742950" indent="-285750">
              <a:defRPr kumimoji="1">
                <a:solidFill>
                  <a:schemeClr val="tx1"/>
                </a:solidFill>
                <a:latin typeface="Tahoma" panose="020B0604030504040204" pitchFamily="34" charset="0"/>
                <a:ea typeface="PMingLiU" panose="02020500000000000000" pitchFamily="18" charset="-120"/>
              </a:defRPr>
            </a:lvl2pPr>
            <a:lvl3pPr marL="1143000" indent="-228600">
              <a:defRPr kumimoji="1">
                <a:solidFill>
                  <a:schemeClr val="tx1"/>
                </a:solidFill>
                <a:latin typeface="Tahoma" panose="020B0604030504040204" pitchFamily="34" charset="0"/>
                <a:ea typeface="PMingLiU" panose="02020500000000000000" pitchFamily="18" charset="-120"/>
              </a:defRPr>
            </a:lvl3pPr>
            <a:lvl4pPr marL="1600200" indent="-228600">
              <a:defRPr kumimoji="1">
                <a:solidFill>
                  <a:schemeClr val="tx1"/>
                </a:solidFill>
                <a:latin typeface="Tahoma" panose="020B0604030504040204" pitchFamily="34" charset="0"/>
                <a:ea typeface="PMingLiU" panose="02020500000000000000" pitchFamily="18" charset="-120"/>
              </a:defRPr>
            </a:lvl4pPr>
            <a:lvl5pPr marL="2057400" indent="-228600">
              <a:defRPr kumimoji="1">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PMingLiU" panose="02020500000000000000" pitchFamily="18" charset="-120"/>
              </a:defRPr>
            </a:lvl9pPr>
          </a:lstStyle>
          <a:p>
            <a:pPr eaLnBrk="1" hangingPunct="1"/>
            <a:endParaRPr lang="en-US" altLang="en-US"/>
          </a:p>
        </p:txBody>
      </p:sp>
    </p:spTree>
    <p:extLst>
      <p:ext uri="{BB962C8B-B14F-4D97-AF65-F5344CB8AC3E}">
        <p14:creationId xmlns:p14="http://schemas.microsoft.com/office/powerpoint/2010/main" val="3986137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3394" y="387408"/>
            <a:ext cx="6683604" cy="772998"/>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2438400" y="493714"/>
            <a:ext cx="7772400" cy="560387"/>
          </a:xfrm>
        </p:spPr>
        <p:txBody>
          <a:bodyPr/>
          <a:lstStyle/>
          <a:p>
            <a:pPr algn="ctr" eaLnBrk="1" hangingPunct="1"/>
            <a:r>
              <a:rPr lang="en-US" altLang="en-US" dirty="0" smtClean="0">
                <a:latin typeface="Arial" panose="020B0604020202020204" pitchFamily="34" charset="0"/>
              </a:rPr>
              <a:t>Phosphorylation and Mass Spec</a:t>
            </a:r>
          </a:p>
        </p:txBody>
      </p:sp>
      <p:sp>
        <p:nvSpPr>
          <p:cNvPr id="15363" name="Rectangle 3"/>
          <p:cNvSpPr>
            <a:spLocks noGrp="1" noChangeArrowheads="1"/>
          </p:cNvSpPr>
          <p:nvPr>
            <p:ph type="body" idx="1"/>
          </p:nvPr>
        </p:nvSpPr>
        <p:spPr>
          <a:xfrm>
            <a:off x="1442301" y="1489076"/>
            <a:ext cx="9756742" cy="4987925"/>
          </a:xfrm>
        </p:spPr>
        <p:txBody>
          <a:bodyPr/>
          <a:lstStyle/>
          <a:p>
            <a:pPr eaLnBrk="1" hangingPunct="1"/>
            <a:r>
              <a:rPr lang="en-US" altLang="en-US" sz="1800" dirty="0">
                <a:latin typeface="Arial" panose="020B0604020202020204" pitchFamily="34" charset="0"/>
              </a:rPr>
              <a:t>Analysis of the entire complement of phosphorylated proteins in cells:  “</a:t>
            </a:r>
            <a:r>
              <a:rPr lang="en-US" altLang="en-US" sz="1800" dirty="0" err="1">
                <a:latin typeface="Arial" panose="020B0604020202020204" pitchFamily="34" charset="0"/>
              </a:rPr>
              <a:t>phosphoproteome</a:t>
            </a:r>
            <a:r>
              <a:rPr lang="en-US" altLang="en-US" sz="1800" dirty="0">
                <a:latin typeface="Arial" panose="020B0604020202020204" pitchFamily="34" charset="0"/>
              </a:rPr>
              <a:t>”</a:t>
            </a:r>
          </a:p>
          <a:p>
            <a:pPr eaLnBrk="1" hangingPunct="1"/>
            <a:r>
              <a:rPr lang="en-US" altLang="en-US" sz="1800" dirty="0">
                <a:latin typeface="Arial" panose="020B0604020202020204" pitchFamily="34" charset="0"/>
              </a:rPr>
              <a:t>Qualitative and quantitative information regarding protein phosphorylation </a:t>
            </a:r>
            <a:r>
              <a:rPr lang="en-US" altLang="en-US" sz="1800" dirty="0" smtClean="0">
                <a:latin typeface="Arial" panose="020B0604020202020204" pitchFamily="34" charset="0"/>
              </a:rPr>
              <a:t>important </a:t>
            </a:r>
            <a:r>
              <a:rPr lang="en-US" altLang="en-US" sz="1800" dirty="0">
                <a:latin typeface="Arial" panose="020B0604020202020204" pitchFamily="34" charset="0"/>
              </a:rPr>
              <a:t>in many cellular processes</a:t>
            </a:r>
          </a:p>
          <a:p>
            <a:pPr lvl="1" eaLnBrk="1" hangingPunct="1"/>
            <a:r>
              <a:rPr lang="en-US" altLang="en-US" sz="1800" dirty="0">
                <a:solidFill>
                  <a:srgbClr val="C00000"/>
                </a:solidFill>
                <a:latin typeface="Arial" panose="020B0604020202020204" pitchFamily="34" charset="0"/>
              </a:rPr>
              <a:t>signal transduction, gene regulation, cell cycle, apoptosis</a:t>
            </a:r>
          </a:p>
          <a:p>
            <a:pPr eaLnBrk="1" hangingPunct="1"/>
            <a:r>
              <a:rPr lang="en-US" altLang="en-US" sz="1800" dirty="0">
                <a:latin typeface="Arial" panose="020B0604020202020204" pitchFamily="34" charset="0"/>
              </a:rPr>
              <a:t>Most common sites of phosphorylation:  </a:t>
            </a:r>
            <a:r>
              <a:rPr lang="en-US" altLang="en-US" sz="1800" dirty="0" err="1">
                <a:latin typeface="Arial" panose="020B0604020202020204" pitchFamily="34" charset="0"/>
              </a:rPr>
              <a:t>Ser</a:t>
            </a:r>
            <a:r>
              <a:rPr lang="en-US" altLang="en-US" sz="1800" dirty="0">
                <a:latin typeface="Arial" panose="020B0604020202020204" pitchFamily="34" charset="0"/>
              </a:rPr>
              <a:t>, </a:t>
            </a:r>
            <a:r>
              <a:rPr lang="en-US" altLang="en-US" sz="1800" dirty="0" err="1">
                <a:latin typeface="Arial" panose="020B0604020202020204" pitchFamily="34" charset="0"/>
              </a:rPr>
              <a:t>Thr</a:t>
            </a:r>
            <a:r>
              <a:rPr lang="en-US" altLang="en-US" sz="1800" dirty="0">
                <a:latin typeface="Arial" panose="020B0604020202020204" pitchFamily="34" charset="0"/>
              </a:rPr>
              <a:t>, Tyr</a:t>
            </a:r>
          </a:p>
        </p:txBody>
      </p:sp>
      <p:pic>
        <p:nvPicPr>
          <p:cNvPr id="15364" name="Picture 4" descr="C:\Joe's stuff - 2003\MALDI phosphatase.gif"/>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b="3369"/>
          <a:stretch>
            <a:fillRect/>
          </a:stretch>
        </p:blipFill>
        <p:spPr bwMode="auto">
          <a:xfrm>
            <a:off x="6940780" y="3881340"/>
            <a:ext cx="38385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1574276" y="3698876"/>
            <a:ext cx="5207524"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Comic Sans MS" panose="030F0702030302020204" pitchFamily="66"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omic Sans MS" panose="030F0702030302020204" pitchFamily="66"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omic Sans MS" panose="030F0702030302020204" pitchFamily="66"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omic Sans MS" panose="030F0702030302020204" pitchFamily="66" charset="0"/>
              </a:defRPr>
            </a:lvl9pPr>
          </a:lstStyle>
          <a:p>
            <a:pPr fontAlgn="base">
              <a:spcAft>
                <a:spcPct val="0"/>
              </a:spcAft>
              <a:buClr>
                <a:srgbClr val="B2B2B2"/>
              </a:buClr>
            </a:pPr>
            <a:r>
              <a:rPr lang="en-US" altLang="en-US" sz="1800" b="1" dirty="0">
                <a:solidFill>
                  <a:srgbClr val="000000"/>
                </a:solidFill>
                <a:latin typeface="Arial" panose="020B0604020202020204" pitchFamily="34" charset="0"/>
              </a:rPr>
              <a:t>MS can be used to detect and map locations for phosphorylation</a:t>
            </a:r>
          </a:p>
          <a:p>
            <a:pPr lvl="1" fontAlgn="base">
              <a:spcAft>
                <a:spcPct val="0"/>
              </a:spcAft>
              <a:buClr>
                <a:srgbClr val="CCCC99"/>
              </a:buClr>
            </a:pPr>
            <a:r>
              <a:rPr lang="en-US" altLang="en-US" sz="1800" dirty="0">
                <a:solidFill>
                  <a:srgbClr val="000000"/>
                </a:solidFill>
                <a:latin typeface="Arial" panose="020B0604020202020204" pitchFamily="34" charset="0"/>
              </a:rPr>
              <a:t>MW increase from addition of phosphate group</a:t>
            </a:r>
          </a:p>
          <a:p>
            <a:pPr lvl="1" fontAlgn="base">
              <a:spcAft>
                <a:spcPct val="0"/>
              </a:spcAft>
              <a:buClr>
                <a:srgbClr val="CCCC99"/>
              </a:buClr>
            </a:pPr>
            <a:r>
              <a:rPr lang="en-US" altLang="en-US" sz="1800" dirty="0">
                <a:solidFill>
                  <a:srgbClr val="000000"/>
                </a:solidFill>
                <a:latin typeface="Arial" panose="020B0604020202020204" pitchFamily="34" charset="0"/>
              </a:rPr>
              <a:t>treatment with phosphatase allows determination of number of phosphate groups</a:t>
            </a:r>
          </a:p>
          <a:p>
            <a:pPr lvl="1" fontAlgn="base">
              <a:spcAft>
                <a:spcPct val="0"/>
              </a:spcAft>
              <a:buClr>
                <a:srgbClr val="CCCC99"/>
              </a:buClr>
            </a:pPr>
            <a:r>
              <a:rPr lang="en-US" altLang="en-US" sz="1800" dirty="0">
                <a:solidFill>
                  <a:srgbClr val="000000"/>
                </a:solidFill>
                <a:latin typeface="Arial" panose="020B0604020202020204" pitchFamily="34" charset="0"/>
              </a:rPr>
              <a:t>digestion and tandem MS allows for determination of phosphorylation sites</a:t>
            </a:r>
          </a:p>
        </p:txBody>
      </p:sp>
    </p:spTree>
    <p:extLst>
      <p:ext uri="{BB962C8B-B14F-4D97-AF65-F5344CB8AC3E}">
        <p14:creationId xmlns:p14="http://schemas.microsoft.com/office/powerpoint/2010/main" val="2595538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89814" y="348792"/>
            <a:ext cx="9926425" cy="716437"/>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066" name="Rectangle 2"/>
          <p:cNvSpPr>
            <a:spLocks noGrp="1" noChangeArrowheads="1"/>
          </p:cNvSpPr>
          <p:nvPr>
            <p:ph type="title"/>
          </p:nvPr>
        </p:nvSpPr>
        <p:spPr>
          <a:xfrm>
            <a:off x="1219200" y="381508"/>
            <a:ext cx="10363200" cy="560387"/>
          </a:xfrm>
        </p:spPr>
        <p:txBody>
          <a:bodyPr/>
          <a:lstStyle/>
          <a:p>
            <a:r>
              <a:rPr lang="en-US" altLang="en-US" sz="2800" dirty="0">
                <a:latin typeface="Arial" panose="020B0604020202020204" pitchFamily="34" charset="0"/>
              </a:rPr>
              <a:t>Enrichment strategies to analyze </a:t>
            </a:r>
            <a:r>
              <a:rPr lang="en-US" altLang="en-US" sz="2800" dirty="0" err="1">
                <a:latin typeface="Arial" panose="020B0604020202020204" pitchFamily="34" charset="0"/>
              </a:rPr>
              <a:t>phosphoproteins</a:t>
            </a:r>
            <a:r>
              <a:rPr lang="en-US" altLang="en-US" sz="2800" dirty="0">
                <a:latin typeface="Arial" panose="020B0604020202020204" pitchFamily="34" charset="0"/>
              </a:rPr>
              <a:t>/peptides</a:t>
            </a:r>
          </a:p>
        </p:txBody>
      </p:sp>
      <p:sp>
        <p:nvSpPr>
          <p:cNvPr id="984067" name="Rectangle 3"/>
          <p:cNvSpPr>
            <a:spLocks noGrp="1" noChangeArrowheads="1"/>
          </p:cNvSpPr>
          <p:nvPr>
            <p:ph type="body" idx="1"/>
          </p:nvPr>
        </p:nvSpPr>
        <p:spPr/>
        <p:txBody>
          <a:bodyPr/>
          <a:lstStyle/>
          <a:p>
            <a:r>
              <a:rPr lang="en-US" altLang="en-US">
                <a:solidFill>
                  <a:schemeClr val="accent2"/>
                </a:solidFill>
                <a:effectLst>
                  <a:outerShdw blurRad="38100" dist="38100" dir="2700000" algn="tl">
                    <a:srgbClr val="000000"/>
                  </a:outerShdw>
                </a:effectLst>
                <a:latin typeface="Arial" panose="020B0604020202020204" pitchFamily="34" charset="0"/>
              </a:rPr>
              <a:t>Chemical derivatization</a:t>
            </a:r>
          </a:p>
          <a:p>
            <a:pPr lvl="1"/>
            <a:r>
              <a:rPr lang="en-US" altLang="en-US">
                <a:latin typeface="Arial" panose="020B0604020202020204" pitchFamily="34" charset="0"/>
              </a:rPr>
              <a:t>Introduce affinity tag to enrich for phosphorylated molecules</a:t>
            </a:r>
          </a:p>
          <a:p>
            <a:pPr lvl="2"/>
            <a:r>
              <a:rPr lang="en-US" altLang="en-US">
                <a:latin typeface="Arial" panose="020B0604020202020204" pitchFamily="34" charset="0"/>
              </a:rPr>
              <a:t>e.g., biotin binding to immobilized avidin/streptavidin</a:t>
            </a:r>
          </a:p>
        </p:txBody>
      </p:sp>
      <p:pic>
        <p:nvPicPr>
          <p:cNvPr id="984068" name="Picture 4" descr="C:\Joe's stuff - 2003\Chait affinity phospho.gif"/>
          <p:cNvPicPr>
            <a:picLocks noChangeAspect="1" noChangeArrowheads="1"/>
          </p:cNvPicPr>
          <p:nvPr/>
        </p:nvPicPr>
        <p:blipFill>
          <a:blip r:embed="rId2">
            <a:clrChange>
              <a:clrFrom>
                <a:srgbClr val="F0F0EF"/>
              </a:clrFrom>
              <a:clrTo>
                <a:srgbClr val="F0F0EF">
                  <a:alpha val="0"/>
                </a:srgbClr>
              </a:clrTo>
            </a:clrChange>
            <a:extLst>
              <a:ext uri="{28A0092B-C50C-407E-A947-70E740481C1C}">
                <a14:useLocalDpi xmlns:a14="http://schemas.microsoft.com/office/drawing/2010/main" val="0"/>
              </a:ext>
            </a:extLst>
          </a:blip>
          <a:srcRect t="6277" b="67564"/>
          <a:stretch>
            <a:fillRect/>
          </a:stretch>
        </p:blipFill>
        <p:spPr bwMode="auto">
          <a:xfrm>
            <a:off x="3048000" y="3810000"/>
            <a:ext cx="64008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2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348792"/>
            <a:ext cx="9810161" cy="641022"/>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090" name="Rectangle 2"/>
          <p:cNvSpPr>
            <a:spLocks noGrp="1" noChangeArrowheads="1"/>
          </p:cNvSpPr>
          <p:nvPr>
            <p:ph type="title"/>
          </p:nvPr>
        </p:nvSpPr>
        <p:spPr/>
        <p:txBody>
          <a:bodyPr/>
          <a:lstStyle/>
          <a:p>
            <a:r>
              <a:rPr lang="en-US" altLang="en-US" sz="2800">
                <a:latin typeface="Arial" panose="020B0604020202020204" pitchFamily="34" charset="0"/>
              </a:rPr>
              <a:t>Enrichment strategies to analyze phosphoproteins/peptides</a:t>
            </a:r>
          </a:p>
        </p:txBody>
      </p:sp>
      <p:sp>
        <p:nvSpPr>
          <p:cNvPr id="985091" name="Rectangle 3"/>
          <p:cNvSpPr>
            <a:spLocks noGrp="1" noChangeArrowheads="1"/>
          </p:cNvSpPr>
          <p:nvPr>
            <p:ph type="body" idx="1"/>
          </p:nvPr>
        </p:nvSpPr>
        <p:spPr>
          <a:xfrm>
            <a:off x="2209800" y="1473201"/>
            <a:ext cx="8305800" cy="1857375"/>
          </a:xfrm>
        </p:spPr>
        <p:txBody>
          <a:bodyPr/>
          <a:lstStyle/>
          <a:p>
            <a:r>
              <a:rPr lang="en-US" altLang="en-US" sz="2000">
                <a:latin typeface="Arial" panose="020B0604020202020204" pitchFamily="34" charset="0"/>
              </a:rPr>
              <a:t>Oda et al., Nature Biotech. 2001, 19, 379 for analysis of pS and pT</a:t>
            </a:r>
          </a:p>
          <a:p>
            <a:r>
              <a:rPr lang="en-US" altLang="en-US" sz="2000">
                <a:latin typeface="Arial" panose="020B0604020202020204" pitchFamily="34" charset="0"/>
              </a:rPr>
              <a:t>Remove Cys-reactivity by oxidation with performic acid</a:t>
            </a:r>
          </a:p>
          <a:p>
            <a:r>
              <a:rPr lang="en-US" altLang="en-US" sz="2000">
                <a:latin typeface="Arial" panose="020B0604020202020204" pitchFamily="34" charset="0"/>
              </a:rPr>
              <a:t>Base hydrolysis induce ß-elimination of phosphate from pS/pT</a:t>
            </a:r>
          </a:p>
          <a:p>
            <a:r>
              <a:rPr lang="en-US" altLang="en-US" sz="2000">
                <a:latin typeface="Arial" panose="020B0604020202020204" pitchFamily="34" charset="0"/>
              </a:rPr>
              <a:t>Addition of ethanedithiol allows coupling to biotin</a:t>
            </a:r>
          </a:p>
          <a:p>
            <a:r>
              <a:rPr lang="en-US" altLang="en-US" sz="2000">
                <a:latin typeface="Arial" panose="020B0604020202020204" pitchFamily="34" charset="0"/>
              </a:rPr>
              <a:t>Avidin affinity chromatography to purify phosphoproteins</a:t>
            </a:r>
          </a:p>
          <a:p>
            <a:endParaRPr lang="en-US" altLang="en-US" sz="2000">
              <a:latin typeface="Arial" panose="020B0604020202020204" pitchFamily="34" charset="0"/>
            </a:endParaRPr>
          </a:p>
        </p:txBody>
      </p:sp>
      <p:pic>
        <p:nvPicPr>
          <p:cNvPr id="985092" name="Picture 4" descr="C:\Joe's stuff - 2003\Chait affinity phospho.gif"/>
          <p:cNvPicPr>
            <a:picLocks noChangeAspect="1" noChangeArrowheads="1"/>
          </p:cNvPicPr>
          <p:nvPr/>
        </p:nvPicPr>
        <p:blipFill>
          <a:blip r:embed="rId2">
            <a:extLst>
              <a:ext uri="{28A0092B-C50C-407E-A947-70E740481C1C}">
                <a14:useLocalDpi xmlns:a14="http://schemas.microsoft.com/office/drawing/2010/main" val="0"/>
              </a:ext>
            </a:extLst>
          </a:blip>
          <a:srcRect l="4428" t="35152"/>
          <a:stretch>
            <a:fillRect/>
          </a:stretch>
        </p:blipFill>
        <p:spPr bwMode="auto">
          <a:xfrm>
            <a:off x="3657600" y="3276600"/>
            <a:ext cx="54483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16998" y="5401559"/>
            <a:ext cx="1819373" cy="369332"/>
          </a:xfrm>
          <a:prstGeom prst="rect">
            <a:avLst/>
          </a:prstGeom>
          <a:noFill/>
        </p:spPr>
        <p:txBody>
          <a:bodyPr wrap="square" rtlCol="0">
            <a:spAutoFit/>
          </a:bodyPr>
          <a:lstStyle/>
          <a:p>
            <a:r>
              <a:rPr lang="en-US" dirty="0" smtClean="0"/>
              <a:t>AND MORE~!</a:t>
            </a:r>
            <a:endParaRPr lang="en-US" dirty="0"/>
          </a:p>
        </p:txBody>
      </p:sp>
    </p:spTree>
    <p:extLst>
      <p:ext uri="{BB962C8B-B14F-4D97-AF65-F5344CB8AC3E}">
        <p14:creationId xmlns:p14="http://schemas.microsoft.com/office/powerpoint/2010/main" val="416651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3827" y="320511"/>
            <a:ext cx="10275216" cy="1046376"/>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1046375" y="481014"/>
            <a:ext cx="10369485" cy="560387"/>
          </a:xfrm>
        </p:spPr>
        <p:txBody>
          <a:bodyPr/>
          <a:lstStyle/>
          <a:p>
            <a:pPr eaLnBrk="1" hangingPunct="1"/>
            <a:r>
              <a:rPr lang="en-US" altLang="en-US" sz="2800" dirty="0">
                <a:latin typeface="Arial" panose="020B0604020202020204" pitchFamily="34" charset="0"/>
              </a:rPr>
              <a:t>Enrichment strategies to analyze </a:t>
            </a:r>
            <a:r>
              <a:rPr lang="en-US" altLang="en-US" sz="2800" dirty="0" err="1">
                <a:latin typeface="Arial" panose="020B0604020202020204" pitchFamily="34" charset="0"/>
              </a:rPr>
              <a:t>phosphoproteins</a:t>
            </a:r>
            <a:r>
              <a:rPr lang="en-US" altLang="en-US" sz="2800" dirty="0">
                <a:latin typeface="Arial" panose="020B0604020202020204" pitchFamily="34" charset="0"/>
              </a:rPr>
              <a:t>/peptides</a:t>
            </a:r>
          </a:p>
        </p:txBody>
      </p:sp>
      <p:sp>
        <p:nvSpPr>
          <p:cNvPr id="980995" name="Rectangle 3"/>
          <p:cNvSpPr>
            <a:spLocks noGrp="1" noChangeArrowheads="1"/>
          </p:cNvSpPr>
          <p:nvPr>
            <p:ph type="body" idx="1"/>
          </p:nvPr>
        </p:nvSpPr>
        <p:spPr>
          <a:xfrm>
            <a:off x="2165350" y="1498601"/>
            <a:ext cx="8948852" cy="4530725"/>
          </a:xfrm>
        </p:spPr>
        <p:txBody>
          <a:bodyPr/>
          <a:lstStyle/>
          <a:p>
            <a:pPr eaLnBrk="1" hangingPunct="1">
              <a:lnSpc>
                <a:spcPct val="90000"/>
              </a:lnSpc>
              <a:defRPr/>
            </a:pPr>
            <a:r>
              <a:rPr lang="en-US" altLang="en-US" sz="2400" dirty="0" err="1">
                <a:solidFill>
                  <a:schemeClr val="accent2"/>
                </a:solidFill>
                <a:effectLst>
                  <a:outerShdw blurRad="38100" dist="38100" dir="2700000" algn="tl">
                    <a:srgbClr val="000000"/>
                  </a:outerShdw>
                </a:effectLst>
                <a:latin typeface="Arial" panose="020B0604020202020204" pitchFamily="34" charset="0"/>
              </a:rPr>
              <a:t>Phosphospecific</a:t>
            </a:r>
            <a:r>
              <a:rPr lang="en-US" altLang="en-US" sz="2400" dirty="0">
                <a:solidFill>
                  <a:schemeClr val="accent2"/>
                </a:solidFill>
                <a:effectLst>
                  <a:outerShdw blurRad="38100" dist="38100" dir="2700000" algn="tl">
                    <a:srgbClr val="000000"/>
                  </a:outerShdw>
                </a:effectLst>
                <a:latin typeface="Arial" panose="020B0604020202020204" pitchFamily="34" charset="0"/>
              </a:rPr>
              <a:t> antibodies</a:t>
            </a:r>
          </a:p>
          <a:p>
            <a:pPr lvl="1" eaLnBrk="1" hangingPunct="1">
              <a:lnSpc>
                <a:spcPct val="90000"/>
              </a:lnSpc>
              <a:defRPr/>
            </a:pPr>
            <a:r>
              <a:rPr lang="en-US" altLang="en-US" sz="2200" dirty="0">
                <a:latin typeface="Arial" panose="020B0604020202020204" pitchFamily="34" charset="0"/>
              </a:rPr>
              <a:t>Anti-</a:t>
            </a:r>
            <a:r>
              <a:rPr lang="en-US" altLang="en-US" sz="2200" dirty="0" err="1">
                <a:latin typeface="Arial" panose="020B0604020202020204" pitchFamily="34" charset="0"/>
              </a:rPr>
              <a:t>pY</a:t>
            </a:r>
            <a:r>
              <a:rPr lang="en-US" altLang="en-US" sz="2200" dirty="0">
                <a:latin typeface="Arial" panose="020B0604020202020204" pitchFamily="34" charset="0"/>
              </a:rPr>
              <a:t> quite successful</a:t>
            </a:r>
          </a:p>
          <a:p>
            <a:pPr lvl="1" eaLnBrk="1" hangingPunct="1">
              <a:lnSpc>
                <a:spcPct val="90000"/>
              </a:lnSpc>
              <a:defRPr/>
            </a:pPr>
            <a:r>
              <a:rPr lang="en-US" altLang="en-US" sz="2200" dirty="0">
                <a:latin typeface="Arial" panose="020B0604020202020204" pitchFamily="34" charset="0"/>
              </a:rPr>
              <a:t>Anti-</a:t>
            </a:r>
            <a:r>
              <a:rPr lang="en-US" altLang="en-US" sz="2200" dirty="0" err="1">
                <a:latin typeface="Arial" panose="020B0604020202020204" pitchFamily="34" charset="0"/>
              </a:rPr>
              <a:t>pS</a:t>
            </a:r>
            <a:r>
              <a:rPr lang="en-US" altLang="en-US" sz="2200" dirty="0">
                <a:latin typeface="Arial" panose="020B0604020202020204" pitchFamily="34" charset="0"/>
              </a:rPr>
              <a:t> and anti-</a:t>
            </a:r>
            <a:r>
              <a:rPr lang="en-US" altLang="en-US" sz="2200" dirty="0" err="1">
                <a:latin typeface="Arial" panose="020B0604020202020204" pitchFamily="34" charset="0"/>
              </a:rPr>
              <a:t>pT</a:t>
            </a:r>
            <a:r>
              <a:rPr lang="en-US" altLang="en-US" sz="2200" dirty="0">
                <a:latin typeface="Arial" panose="020B0604020202020204" pitchFamily="34" charset="0"/>
              </a:rPr>
              <a:t> not as successful, but may be used </a:t>
            </a:r>
            <a:endParaRPr lang="en-US" altLang="en-US" sz="2200" dirty="0" smtClean="0">
              <a:latin typeface="Arial" panose="020B0604020202020204" pitchFamily="34" charset="0"/>
            </a:endParaRPr>
          </a:p>
          <a:p>
            <a:pPr marL="457200" lvl="1" indent="0" eaLnBrk="1" hangingPunct="1">
              <a:lnSpc>
                <a:spcPct val="90000"/>
              </a:lnSpc>
              <a:buNone/>
              <a:defRPr/>
            </a:pPr>
            <a:r>
              <a:rPr lang="en-US" altLang="en-US" sz="2200" dirty="0">
                <a:latin typeface="Arial" panose="020B0604020202020204" pitchFamily="34" charset="0"/>
              </a:rPr>
              <a:t>	</a:t>
            </a:r>
            <a:r>
              <a:rPr lang="en-US" altLang="en-US" sz="1600" dirty="0" smtClean="0">
                <a:latin typeface="Arial" panose="020B0604020202020204" pitchFamily="34" charset="0"/>
              </a:rPr>
              <a:t>(</a:t>
            </a:r>
            <a:r>
              <a:rPr lang="en-US" altLang="en-US" sz="1600" dirty="0">
                <a:latin typeface="Arial" panose="020B0604020202020204" pitchFamily="34" charset="0"/>
              </a:rPr>
              <a:t>M. </a:t>
            </a:r>
            <a:r>
              <a:rPr lang="en-US" altLang="en-US" sz="1600" dirty="0" err="1">
                <a:latin typeface="Arial" panose="020B0604020202020204" pitchFamily="34" charset="0"/>
              </a:rPr>
              <a:t>Grønborg</a:t>
            </a:r>
            <a:r>
              <a:rPr lang="en-US" altLang="en-US" sz="1600" dirty="0">
                <a:latin typeface="Arial" panose="020B0604020202020204" pitchFamily="34" charset="0"/>
              </a:rPr>
              <a:t>, T. Z. Kristiansen, A. </a:t>
            </a:r>
            <a:r>
              <a:rPr lang="en-US" altLang="en-US" sz="1600" dirty="0" err="1">
                <a:latin typeface="Arial" panose="020B0604020202020204" pitchFamily="34" charset="0"/>
              </a:rPr>
              <a:t>Stensballe</a:t>
            </a:r>
            <a:r>
              <a:rPr lang="en-US" altLang="en-US" sz="1600" dirty="0">
                <a:latin typeface="Arial" panose="020B0604020202020204" pitchFamily="34" charset="0"/>
              </a:rPr>
              <a:t>, J. S. Andersen, O. </a:t>
            </a:r>
            <a:r>
              <a:rPr lang="en-US" altLang="en-US" sz="1600" dirty="0" err="1">
                <a:latin typeface="Arial" panose="020B0604020202020204" pitchFamily="34" charset="0"/>
              </a:rPr>
              <a:t>Ohara</a:t>
            </a:r>
            <a:r>
              <a:rPr lang="en-US" altLang="en-US" sz="1600" dirty="0">
                <a:latin typeface="Arial" panose="020B0604020202020204" pitchFamily="34" charset="0"/>
              </a:rPr>
              <a:t>, M. Mann, O. </a:t>
            </a:r>
            <a:r>
              <a:rPr lang="en-US" altLang="en-US" sz="1600" dirty="0" smtClean="0">
                <a:latin typeface="Arial" panose="020B0604020202020204" pitchFamily="34" charset="0"/>
              </a:rPr>
              <a:t>	N</a:t>
            </a:r>
            <a:r>
              <a:rPr lang="en-US" altLang="en-US" sz="1600" dirty="0">
                <a:latin typeface="Arial" panose="020B0604020202020204" pitchFamily="34" charset="0"/>
              </a:rPr>
              <a:t>. Jensen, and A. Pandey, “Approach for Identification of </a:t>
            </a:r>
            <a:r>
              <a:rPr lang="en-US" altLang="en-US" sz="1600" dirty="0" smtClean="0">
                <a:latin typeface="Arial" panose="020B0604020202020204" pitchFamily="34" charset="0"/>
              </a:rPr>
              <a:t>Serine/Threonine-	phosphorylated </a:t>
            </a:r>
            <a:r>
              <a:rPr lang="en-US" altLang="en-US" sz="1600" dirty="0">
                <a:latin typeface="Arial" panose="020B0604020202020204" pitchFamily="34" charset="0"/>
              </a:rPr>
              <a:t>Proteins by Enrichment with </a:t>
            </a:r>
            <a:r>
              <a:rPr lang="en-US" altLang="en-US" sz="1600" dirty="0" err="1">
                <a:latin typeface="Arial" panose="020B0604020202020204" pitchFamily="34" charset="0"/>
              </a:rPr>
              <a:t>Phospho</a:t>
            </a:r>
            <a:r>
              <a:rPr lang="en-US" altLang="en-US" sz="1600" dirty="0">
                <a:latin typeface="Arial" panose="020B0604020202020204" pitchFamily="34" charset="0"/>
              </a:rPr>
              <a:t>-specific Antibodies.” </a:t>
            </a:r>
            <a:r>
              <a:rPr lang="en-US" altLang="en-US" sz="1600" i="1" dirty="0">
                <a:latin typeface="Arial" panose="020B0604020202020204" pitchFamily="34" charset="0"/>
              </a:rPr>
              <a:t>Mol. Cell. </a:t>
            </a:r>
            <a:r>
              <a:rPr lang="en-US" altLang="en-US" sz="1600" i="1" dirty="0" smtClean="0">
                <a:latin typeface="Arial" panose="020B0604020202020204" pitchFamily="34" charset="0"/>
              </a:rPr>
              <a:t>	Proteomics </a:t>
            </a:r>
            <a:r>
              <a:rPr lang="en-US" altLang="en-US" sz="1600" dirty="0">
                <a:latin typeface="Arial" panose="020B0604020202020204" pitchFamily="34" charset="0"/>
              </a:rPr>
              <a:t>2002, 1:517–527</a:t>
            </a:r>
            <a:r>
              <a:rPr lang="en-US" altLang="en-US" sz="1600" i="1" dirty="0">
                <a:latin typeface="Arial" panose="020B0604020202020204" pitchFamily="34" charset="0"/>
              </a:rPr>
              <a:t>.</a:t>
            </a:r>
            <a:endParaRPr lang="en-US" altLang="en-US" sz="1600" dirty="0">
              <a:latin typeface="Arial" panose="020B0604020202020204" pitchFamily="34" charset="0"/>
            </a:endParaRPr>
          </a:p>
          <a:p>
            <a:pPr eaLnBrk="1" hangingPunct="1">
              <a:lnSpc>
                <a:spcPct val="90000"/>
              </a:lnSpc>
              <a:defRPr/>
            </a:pPr>
            <a:r>
              <a:rPr lang="en-US" altLang="en-US" sz="2400" dirty="0">
                <a:solidFill>
                  <a:schemeClr val="accent2"/>
                </a:solidFill>
                <a:effectLst>
                  <a:outerShdw blurRad="38100" dist="38100" dir="2700000" algn="tl">
                    <a:srgbClr val="000000"/>
                  </a:outerShdw>
                </a:effectLst>
                <a:latin typeface="Arial" panose="020B0604020202020204" pitchFamily="34" charset="0"/>
              </a:rPr>
              <a:t>Immobilized metal affinity chromatography (IMAC)</a:t>
            </a:r>
          </a:p>
          <a:p>
            <a:pPr lvl="1" eaLnBrk="1" hangingPunct="1">
              <a:lnSpc>
                <a:spcPct val="90000"/>
              </a:lnSpc>
              <a:defRPr/>
            </a:pPr>
            <a:r>
              <a:rPr lang="en-US" altLang="en-US" sz="2200" dirty="0">
                <a:latin typeface="Arial" panose="020B0604020202020204" pitchFamily="34" charset="0"/>
              </a:rPr>
              <a:t>Negatively charged phosphate groups bind to </a:t>
            </a:r>
            <a:r>
              <a:rPr lang="en-US" altLang="en-US" sz="2200" dirty="0" err="1">
                <a:latin typeface="Arial" panose="020B0604020202020204" pitchFamily="34" charset="0"/>
              </a:rPr>
              <a:t>postively</a:t>
            </a:r>
            <a:r>
              <a:rPr lang="en-US" altLang="en-US" sz="2200" dirty="0">
                <a:latin typeface="Arial" panose="020B0604020202020204" pitchFamily="34" charset="0"/>
              </a:rPr>
              <a:t> charged metal ions (e.g., Fe</a:t>
            </a:r>
            <a:r>
              <a:rPr lang="en-US" altLang="en-US" sz="2200" baseline="30000" dirty="0">
                <a:latin typeface="Arial" panose="020B0604020202020204" pitchFamily="34" charset="0"/>
              </a:rPr>
              <a:t>3+</a:t>
            </a:r>
            <a:r>
              <a:rPr lang="en-US" altLang="en-US" sz="2200" dirty="0">
                <a:latin typeface="Arial" panose="020B0604020202020204" pitchFamily="34" charset="0"/>
              </a:rPr>
              <a:t>, Ga</a:t>
            </a:r>
            <a:r>
              <a:rPr lang="en-US" altLang="en-US" sz="2200" baseline="30000" dirty="0">
                <a:latin typeface="Arial" panose="020B0604020202020204" pitchFamily="34" charset="0"/>
              </a:rPr>
              <a:t>3+</a:t>
            </a:r>
            <a:r>
              <a:rPr lang="en-US" altLang="en-US" sz="2200" dirty="0">
                <a:latin typeface="Arial" panose="020B0604020202020204" pitchFamily="34" charset="0"/>
              </a:rPr>
              <a:t>) immobilized to a chromatographic support</a:t>
            </a:r>
          </a:p>
          <a:p>
            <a:pPr lvl="1" eaLnBrk="1" hangingPunct="1">
              <a:lnSpc>
                <a:spcPct val="90000"/>
              </a:lnSpc>
              <a:defRPr/>
            </a:pPr>
            <a:r>
              <a:rPr lang="en-US" altLang="en-US" sz="2200" dirty="0">
                <a:latin typeface="Arial" panose="020B0604020202020204" pitchFamily="34" charset="0"/>
              </a:rPr>
              <a:t>Limitation: non-specific binding to acidic side chains (D, E)</a:t>
            </a:r>
          </a:p>
          <a:p>
            <a:pPr marL="1085850" lvl="2" eaLnBrk="1" hangingPunct="1">
              <a:lnSpc>
                <a:spcPct val="90000"/>
              </a:lnSpc>
              <a:defRPr/>
            </a:pPr>
            <a:r>
              <a:rPr lang="en-US" altLang="en-US" sz="2100" dirty="0" err="1">
                <a:latin typeface="Arial" panose="020B0604020202020204" pitchFamily="34" charset="0"/>
              </a:rPr>
              <a:t>Derivatize</a:t>
            </a:r>
            <a:r>
              <a:rPr lang="en-US" altLang="en-US" sz="2100" dirty="0">
                <a:latin typeface="Arial" panose="020B0604020202020204" pitchFamily="34" charset="0"/>
              </a:rPr>
              <a:t> all peptides by methyl esterification to reduce non-specific binding by carboxylate groups.</a:t>
            </a:r>
          </a:p>
          <a:p>
            <a:pPr marL="1085850" lvl="2" eaLnBrk="1" hangingPunct="1">
              <a:lnSpc>
                <a:spcPct val="90000"/>
              </a:lnSpc>
              <a:defRPr/>
            </a:pPr>
            <a:r>
              <a:rPr lang="en-US" altLang="en-US" sz="1600" dirty="0" err="1">
                <a:latin typeface="Arial" panose="020B0604020202020204" pitchFamily="34" charset="0"/>
              </a:rPr>
              <a:t>Ficarro</a:t>
            </a:r>
            <a:r>
              <a:rPr lang="en-US" altLang="en-US" sz="1600" dirty="0">
                <a:latin typeface="Arial" panose="020B0604020202020204" pitchFamily="34" charset="0"/>
              </a:rPr>
              <a:t> et al., Nature Biotech. (2002), 20, 301.</a:t>
            </a:r>
          </a:p>
        </p:txBody>
      </p:sp>
    </p:spTree>
    <p:extLst>
      <p:ext uri="{BB962C8B-B14F-4D97-AF65-F5344CB8AC3E}">
        <p14:creationId xmlns:p14="http://schemas.microsoft.com/office/powerpoint/2010/main" val="2206030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02557" y="277814"/>
            <a:ext cx="9700181" cy="683720"/>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642" name="Rectangle 2"/>
          <p:cNvSpPr>
            <a:spLocks noGrp="1" noChangeArrowheads="1"/>
          </p:cNvSpPr>
          <p:nvPr>
            <p:ph type="title"/>
          </p:nvPr>
        </p:nvSpPr>
        <p:spPr/>
        <p:txBody>
          <a:bodyPr/>
          <a:lstStyle/>
          <a:p>
            <a:pPr algn="ctr" eaLnBrk="1" hangingPunct="1">
              <a:defRPr/>
            </a:pPr>
            <a:r>
              <a:rPr lang="en-US" altLang="en-US" sz="2800" dirty="0" err="1" smtClean="0">
                <a:solidFill>
                  <a:srgbClr val="002060"/>
                </a:solidFill>
                <a:effectLst>
                  <a:outerShdw blurRad="38100" dist="38100" dir="2700000" algn="tl">
                    <a:srgbClr val="000000"/>
                  </a:outerShdw>
                </a:effectLst>
                <a:latin typeface="Arial" panose="020B0604020202020204" pitchFamily="34" charset="0"/>
              </a:rPr>
              <a:t>Phosphoprotein</a:t>
            </a:r>
            <a:r>
              <a:rPr lang="en-US" altLang="en-US" sz="2800" dirty="0" smtClean="0">
                <a:solidFill>
                  <a:srgbClr val="002060"/>
                </a:solidFill>
                <a:effectLst>
                  <a:outerShdw blurRad="38100" dist="38100" dir="2700000" algn="tl">
                    <a:srgbClr val="000000"/>
                  </a:outerShdw>
                </a:effectLst>
                <a:latin typeface="Arial" panose="020B0604020202020204" pitchFamily="34" charset="0"/>
              </a:rPr>
              <a:t> and </a:t>
            </a:r>
            <a:r>
              <a:rPr lang="en-US" altLang="en-US" sz="2800" dirty="0" err="1" smtClean="0">
                <a:solidFill>
                  <a:srgbClr val="002060"/>
                </a:solidFill>
                <a:effectLst>
                  <a:outerShdw blurRad="38100" dist="38100" dir="2700000" algn="tl">
                    <a:srgbClr val="000000"/>
                  </a:outerShdw>
                </a:effectLst>
                <a:latin typeface="Arial" panose="020B0604020202020204" pitchFamily="34" charset="0"/>
              </a:rPr>
              <a:t>Sypro</a:t>
            </a:r>
            <a:r>
              <a:rPr lang="en-US" altLang="en-US" sz="2800" dirty="0" smtClean="0">
                <a:solidFill>
                  <a:srgbClr val="002060"/>
                </a:solidFill>
                <a:effectLst>
                  <a:outerShdw blurRad="38100" dist="38100" dir="2700000" algn="tl">
                    <a:srgbClr val="000000"/>
                  </a:outerShdw>
                </a:effectLst>
                <a:latin typeface="Arial" panose="020B0604020202020204" pitchFamily="34" charset="0"/>
              </a:rPr>
              <a:t> Ruby Stains with Laser Imaging</a:t>
            </a:r>
          </a:p>
        </p:txBody>
      </p:sp>
      <p:pic>
        <p:nvPicPr>
          <p:cNvPr id="26627" name="Picture 3" descr="Photo: 26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066800"/>
            <a:ext cx="2171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6019800" y="1524001"/>
            <a:ext cx="539606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i="1" dirty="0" err="1">
                <a:solidFill>
                  <a:srgbClr val="C00000"/>
                </a:solidFill>
              </a:rPr>
              <a:t>PeppermintStick</a:t>
            </a:r>
            <a:r>
              <a:rPr lang="en-US" altLang="en-US" sz="2000" i="1" dirty="0">
                <a:solidFill>
                  <a:srgbClr val="C00000"/>
                </a:solidFill>
              </a:rPr>
              <a:t> </a:t>
            </a:r>
            <a:r>
              <a:rPr lang="en-US" altLang="en-US" sz="2000" i="1" dirty="0" err="1">
                <a:solidFill>
                  <a:srgbClr val="C00000"/>
                </a:solidFill>
              </a:rPr>
              <a:t>phosphoprotein</a:t>
            </a:r>
            <a:r>
              <a:rPr lang="en-US" altLang="en-US" sz="2000" i="1" dirty="0">
                <a:solidFill>
                  <a:srgbClr val="C00000"/>
                </a:solidFill>
              </a:rPr>
              <a:t> molecular weight </a:t>
            </a:r>
            <a:r>
              <a:rPr lang="en-US" altLang="en-US" sz="2000" i="1" dirty="0" smtClean="0">
                <a:solidFill>
                  <a:srgbClr val="C00000"/>
                </a:solidFill>
              </a:rPr>
              <a:t>standards</a:t>
            </a:r>
            <a:r>
              <a:rPr lang="en-US" altLang="en-US" sz="2000" dirty="0" smtClean="0">
                <a:solidFill>
                  <a:srgbClr val="000000"/>
                </a:solidFill>
              </a:rPr>
              <a:t> (</a:t>
            </a:r>
            <a:r>
              <a:rPr lang="en-US" altLang="en-US" sz="2000" dirty="0" err="1" smtClean="0">
                <a:solidFill>
                  <a:srgbClr val="000000"/>
                </a:solidFill>
              </a:rPr>
              <a:t>LifeTechnologies</a:t>
            </a:r>
            <a:r>
              <a:rPr lang="en-US" altLang="en-US" sz="2000" dirty="0" smtClean="0">
                <a:solidFill>
                  <a:srgbClr val="000000"/>
                </a:solidFill>
              </a:rPr>
              <a:t>) </a:t>
            </a:r>
            <a:r>
              <a:rPr lang="en-US" altLang="en-US" sz="2000" dirty="0">
                <a:solidFill>
                  <a:srgbClr val="000000"/>
                </a:solidFill>
              </a:rPr>
              <a:t>separated on a 13% SDS polyacrylamide gel. </a:t>
            </a:r>
            <a:endParaRPr lang="en-US" altLang="en-US" sz="2000" dirty="0" smtClean="0">
              <a:solidFill>
                <a:srgbClr val="000000"/>
              </a:solidFill>
            </a:endParaRPr>
          </a:p>
          <a:p>
            <a:pPr fontAlgn="base">
              <a:spcBef>
                <a:spcPct val="0"/>
              </a:spcBef>
              <a:spcAft>
                <a:spcPct val="0"/>
              </a:spcAft>
            </a:pPr>
            <a:endParaRPr lang="en-US" altLang="en-US" sz="2000" dirty="0">
              <a:solidFill>
                <a:srgbClr val="000000"/>
              </a:solidFill>
            </a:endParaRPr>
          </a:p>
          <a:p>
            <a:pPr fontAlgn="base">
              <a:spcBef>
                <a:spcPct val="0"/>
              </a:spcBef>
              <a:spcAft>
                <a:spcPct val="0"/>
              </a:spcAft>
            </a:pPr>
            <a:endParaRPr lang="en-US" altLang="en-US" sz="2000" dirty="0" smtClean="0">
              <a:solidFill>
                <a:srgbClr val="000000"/>
              </a:solidFill>
            </a:endParaRPr>
          </a:p>
          <a:p>
            <a:pPr fontAlgn="base">
              <a:spcBef>
                <a:spcPct val="0"/>
              </a:spcBef>
              <a:spcAft>
                <a:spcPct val="0"/>
              </a:spcAft>
            </a:pPr>
            <a:r>
              <a:rPr lang="en-US" altLang="en-US" sz="2000" dirty="0" smtClean="0">
                <a:solidFill>
                  <a:srgbClr val="000000"/>
                </a:solidFill>
              </a:rPr>
              <a:t>The </a:t>
            </a:r>
            <a:r>
              <a:rPr lang="en-US" altLang="en-US" sz="2000" dirty="0">
                <a:solidFill>
                  <a:srgbClr val="000000"/>
                </a:solidFill>
              </a:rPr>
              <a:t>gel was stained with Pro-Q Diamond </a:t>
            </a:r>
            <a:r>
              <a:rPr lang="en-US" altLang="en-US" sz="2000" dirty="0" err="1">
                <a:solidFill>
                  <a:srgbClr val="000000"/>
                </a:solidFill>
              </a:rPr>
              <a:t>phosphoprotein</a:t>
            </a:r>
            <a:r>
              <a:rPr lang="en-US" altLang="en-US" sz="2000" dirty="0">
                <a:solidFill>
                  <a:srgbClr val="000000"/>
                </a:solidFill>
              </a:rPr>
              <a:t> gel stain (blue) followed by SYPRO Ruby protein gel stain (red). </a:t>
            </a:r>
            <a:endParaRPr lang="en-US" altLang="en-US" sz="2000" dirty="0" smtClean="0">
              <a:solidFill>
                <a:srgbClr val="000000"/>
              </a:solidFill>
            </a:endParaRPr>
          </a:p>
          <a:p>
            <a:pPr fontAlgn="base">
              <a:spcBef>
                <a:spcPct val="0"/>
              </a:spcBef>
              <a:spcAft>
                <a:spcPct val="0"/>
              </a:spcAft>
            </a:pPr>
            <a:endParaRPr lang="en-US" altLang="en-US" sz="2000" dirty="0">
              <a:solidFill>
                <a:srgbClr val="000000"/>
              </a:solidFill>
            </a:endParaRPr>
          </a:p>
          <a:p>
            <a:pPr fontAlgn="base">
              <a:spcBef>
                <a:spcPct val="0"/>
              </a:spcBef>
              <a:spcAft>
                <a:spcPct val="0"/>
              </a:spcAft>
            </a:pPr>
            <a:endParaRPr lang="en-US" altLang="en-US" sz="2000" dirty="0" smtClean="0">
              <a:solidFill>
                <a:srgbClr val="000000"/>
              </a:solidFill>
            </a:endParaRPr>
          </a:p>
          <a:p>
            <a:pPr fontAlgn="base">
              <a:spcBef>
                <a:spcPct val="0"/>
              </a:spcBef>
              <a:spcAft>
                <a:spcPct val="0"/>
              </a:spcAft>
            </a:pPr>
            <a:endParaRPr lang="en-US" altLang="en-US" sz="2000" dirty="0">
              <a:solidFill>
                <a:srgbClr val="000000"/>
              </a:solidFill>
            </a:endParaRPr>
          </a:p>
          <a:p>
            <a:pPr fontAlgn="base">
              <a:spcBef>
                <a:spcPct val="0"/>
              </a:spcBef>
              <a:spcAft>
                <a:spcPct val="0"/>
              </a:spcAft>
            </a:pPr>
            <a:endParaRPr lang="en-US" altLang="en-US" sz="2000" dirty="0" smtClean="0">
              <a:solidFill>
                <a:srgbClr val="000000"/>
              </a:solidFill>
            </a:endParaRPr>
          </a:p>
          <a:p>
            <a:pPr fontAlgn="base">
              <a:spcBef>
                <a:spcPct val="0"/>
              </a:spcBef>
              <a:spcAft>
                <a:spcPct val="0"/>
              </a:spcAft>
            </a:pPr>
            <a:endParaRPr lang="en-US" altLang="en-US" sz="2000" dirty="0">
              <a:solidFill>
                <a:srgbClr val="000000"/>
              </a:solidFill>
            </a:endParaRPr>
          </a:p>
          <a:p>
            <a:pPr fontAlgn="base">
              <a:spcBef>
                <a:spcPct val="0"/>
              </a:spcBef>
              <a:spcAft>
                <a:spcPct val="0"/>
              </a:spcAft>
            </a:pPr>
            <a:endParaRPr lang="en-US" altLang="en-US" sz="2000" dirty="0" smtClean="0">
              <a:solidFill>
                <a:srgbClr val="000000"/>
              </a:solidFill>
            </a:endParaRPr>
          </a:p>
          <a:p>
            <a:pPr fontAlgn="base">
              <a:spcBef>
                <a:spcPct val="0"/>
              </a:spcBef>
              <a:spcAft>
                <a:spcPct val="0"/>
              </a:spcAft>
            </a:pPr>
            <a:r>
              <a:rPr lang="en-US" altLang="en-US" sz="1200" dirty="0" smtClean="0">
                <a:solidFill>
                  <a:srgbClr val="000000"/>
                </a:solidFill>
              </a:rPr>
              <a:t>The </a:t>
            </a:r>
            <a:r>
              <a:rPr lang="en-US" altLang="en-US" sz="1200" dirty="0">
                <a:solidFill>
                  <a:srgbClr val="000000"/>
                </a:solidFill>
              </a:rPr>
              <a:t>digital images were </a:t>
            </a:r>
            <a:r>
              <a:rPr lang="en-US" altLang="en-US" sz="1200" dirty="0" err="1" smtClean="0">
                <a:solidFill>
                  <a:srgbClr val="000000"/>
                </a:solidFill>
              </a:rPr>
              <a:t>pseudocolored</a:t>
            </a:r>
            <a:endParaRPr lang="en-US" altLang="en-US" sz="1200" dirty="0">
              <a:solidFill>
                <a:srgbClr val="000000"/>
              </a:solidFill>
            </a:endParaRPr>
          </a:p>
        </p:txBody>
      </p:sp>
      <p:sp>
        <p:nvSpPr>
          <p:cNvPr id="26629" name="Text Box 5"/>
          <p:cNvSpPr txBox="1">
            <a:spLocks noChangeArrowheads="1"/>
          </p:cNvSpPr>
          <p:nvPr/>
        </p:nvSpPr>
        <p:spPr bwMode="auto">
          <a:xfrm>
            <a:off x="1109446" y="2448162"/>
            <a:ext cx="178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smtClean="0">
                <a:solidFill>
                  <a:srgbClr val="000000"/>
                </a:solidFill>
              </a:rPr>
              <a:t>Phosphorylated</a:t>
            </a:r>
            <a:endParaRPr lang="en-US" altLang="en-US" dirty="0">
              <a:solidFill>
                <a:srgbClr val="000000"/>
              </a:solidFill>
            </a:endParaRPr>
          </a:p>
        </p:txBody>
      </p:sp>
      <p:sp>
        <p:nvSpPr>
          <p:cNvPr id="26630" name="Line 6"/>
          <p:cNvSpPr>
            <a:spLocks noChangeShapeType="1"/>
          </p:cNvSpPr>
          <p:nvPr/>
        </p:nvSpPr>
        <p:spPr bwMode="auto">
          <a:xfrm flipV="1">
            <a:off x="2850822" y="2632828"/>
            <a:ext cx="768677" cy="2702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6631" name="Line 7"/>
          <p:cNvSpPr>
            <a:spLocks noChangeShapeType="1"/>
          </p:cNvSpPr>
          <p:nvPr/>
        </p:nvSpPr>
        <p:spPr bwMode="auto">
          <a:xfrm>
            <a:off x="2777568" y="2632828"/>
            <a:ext cx="956231" cy="525151"/>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 name="TextBox 1"/>
          <p:cNvSpPr txBox="1"/>
          <p:nvPr/>
        </p:nvSpPr>
        <p:spPr>
          <a:xfrm>
            <a:off x="2850822" y="1199305"/>
            <a:ext cx="1073870" cy="4524315"/>
          </a:xfrm>
          <a:prstGeom prst="rect">
            <a:avLst/>
          </a:prstGeom>
          <a:noFill/>
        </p:spPr>
        <p:txBody>
          <a:bodyPr wrap="square" rtlCol="0">
            <a:spAutoFit/>
          </a:bodyPr>
          <a:lstStyle/>
          <a:p>
            <a:r>
              <a:rPr lang="en-US" sz="800" dirty="0" smtClean="0">
                <a:latin typeface="Calibri" panose="020F0502020204030204" pitchFamily="34" charset="0"/>
              </a:rPr>
              <a:t>Beta-</a:t>
            </a:r>
            <a:r>
              <a:rPr lang="en-US" sz="800" dirty="0" err="1" smtClean="0">
                <a:latin typeface="Calibri" panose="020F0502020204030204" pitchFamily="34" charset="0"/>
              </a:rPr>
              <a:t>galactosidase</a:t>
            </a:r>
            <a:endParaRPr lang="en-US" sz="800" dirty="0" smtClean="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r>
              <a:rPr lang="en-US" sz="800" dirty="0" smtClean="0">
                <a:latin typeface="Calibri" panose="020F0502020204030204" pitchFamily="34" charset="0"/>
              </a:rPr>
              <a:t>Bovine serum albumin (BSA)</a:t>
            </a: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r>
              <a:rPr lang="en-US" sz="800" dirty="0" smtClean="0">
                <a:latin typeface="Calibri" panose="020F0502020204030204" pitchFamily="34" charset="0"/>
              </a:rPr>
              <a:t>Ovalbumin</a:t>
            </a: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r>
              <a:rPr lang="en-US" sz="800" dirty="0" smtClean="0">
                <a:latin typeface="Calibri" panose="020F0502020204030204" pitchFamily="34" charset="0"/>
              </a:rPr>
              <a:t>Beta-</a:t>
            </a:r>
            <a:r>
              <a:rPr lang="en-US" sz="800" dirty="0">
                <a:latin typeface="Calibri" panose="020F0502020204030204" pitchFamily="34" charset="0"/>
              </a:rPr>
              <a:t>c</a:t>
            </a:r>
            <a:r>
              <a:rPr lang="en-US" sz="800" dirty="0" smtClean="0">
                <a:latin typeface="Calibri" panose="020F0502020204030204" pitchFamily="34" charset="0"/>
              </a:rPr>
              <a:t>asein</a:t>
            </a: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r>
              <a:rPr lang="en-US" sz="800" dirty="0" err="1" smtClean="0">
                <a:latin typeface="Calibri" panose="020F0502020204030204" pitchFamily="34" charset="0"/>
              </a:rPr>
              <a:t>Avidin</a:t>
            </a:r>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endParaRPr lang="en-US" sz="800" dirty="0">
              <a:latin typeface="Calibri" panose="020F0502020204030204" pitchFamily="34" charset="0"/>
            </a:endParaRPr>
          </a:p>
          <a:p>
            <a:endParaRPr lang="en-US" sz="800" dirty="0" smtClean="0">
              <a:latin typeface="Calibri" panose="020F0502020204030204" pitchFamily="34" charset="0"/>
            </a:endParaRPr>
          </a:p>
          <a:p>
            <a:r>
              <a:rPr lang="en-US" sz="800" dirty="0" smtClean="0">
                <a:latin typeface="Calibri" panose="020F0502020204030204" pitchFamily="34" charset="0"/>
              </a:rPr>
              <a:t>lysozyme</a:t>
            </a:r>
            <a:endParaRPr lang="en-US" sz="800" dirty="0">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650" y="5533535"/>
            <a:ext cx="1832795" cy="1019862"/>
          </a:xfrm>
          <a:prstGeom prst="rect">
            <a:avLst/>
          </a:prstGeom>
        </p:spPr>
      </p:pic>
      <p:sp>
        <p:nvSpPr>
          <p:cNvPr id="4" name="TextBox 3"/>
          <p:cNvSpPr txBox="1"/>
          <p:nvPr/>
        </p:nvSpPr>
        <p:spPr>
          <a:xfrm>
            <a:off x="9957163" y="5429839"/>
            <a:ext cx="1762813" cy="369332"/>
          </a:xfrm>
          <a:prstGeom prst="rect">
            <a:avLst/>
          </a:prstGeom>
          <a:noFill/>
        </p:spPr>
        <p:txBody>
          <a:bodyPr wrap="square" rtlCol="0">
            <a:spAutoFit/>
          </a:bodyPr>
          <a:lstStyle/>
          <a:p>
            <a:r>
              <a:rPr lang="en-US" dirty="0" smtClean="0">
                <a:latin typeface="Calibri" panose="020F0502020204030204" pitchFamily="34" charset="0"/>
              </a:rPr>
              <a:t>BAPTA</a:t>
            </a:r>
            <a:endParaRPr lang="en-US" dirty="0">
              <a:latin typeface="Calibri" panose="020F0502020204030204" pitchFamily="34" charset="0"/>
            </a:endParaRPr>
          </a:p>
        </p:txBody>
      </p:sp>
    </p:spTree>
    <p:extLst>
      <p:ext uri="{BB962C8B-B14F-4D97-AF65-F5344CB8AC3E}">
        <p14:creationId xmlns:p14="http://schemas.microsoft.com/office/powerpoint/2010/main" val="287209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accent3"/>
            </a:gs>
            <a:gs pos="0">
              <a:schemeClr val="accent1">
                <a:lumMod val="45000"/>
                <a:lumOff val="55000"/>
              </a:schemeClr>
            </a:gs>
            <a:gs pos="0">
              <a:schemeClr val="accent1">
                <a:lumMod val="45000"/>
                <a:lumOff val="55000"/>
              </a:schemeClr>
            </a:gs>
            <a:gs pos="100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3050545" y="648173"/>
            <a:ext cx="6127423" cy="697584"/>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3287714" y="476250"/>
            <a:ext cx="5653087" cy="768350"/>
          </a:xfrm>
        </p:spPr>
        <p:txBody>
          <a:bodyPr/>
          <a:lstStyle/>
          <a:p>
            <a:pPr eaLnBrk="1" hangingPunct="1"/>
            <a:r>
              <a:rPr lang="en-US" altLang="zh-TW" sz="3200" b="1" dirty="0" smtClean="0">
                <a:solidFill>
                  <a:srgbClr val="002060"/>
                </a:solidFill>
                <a:latin typeface="Calibri" panose="020F0502020204030204" pitchFamily="34" charset="0"/>
              </a:rPr>
              <a:t>Post-translational </a:t>
            </a:r>
            <a:r>
              <a:rPr lang="en-US" altLang="zh-TW" sz="3200" b="1" dirty="0">
                <a:solidFill>
                  <a:srgbClr val="002060"/>
                </a:solidFill>
                <a:latin typeface="Calibri" panose="020F0502020204030204" pitchFamily="34" charset="0"/>
              </a:rPr>
              <a:t>Modification</a:t>
            </a:r>
            <a:endParaRPr lang="zh-TW" altLang="en-US" sz="3200" b="1" dirty="0">
              <a:solidFill>
                <a:srgbClr val="002060"/>
              </a:solidFill>
              <a:latin typeface="Calibri" panose="020F0502020204030204" pitchFamily="34" charset="0"/>
            </a:endParaRPr>
          </a:p>
        </p:txBody>
      </p:sp>
      <p:sp>
        <p:nvSpPr>
          <p:cNvPr id="8195" name="Rectangle 3"/>
          <p:cNvSpPr>
            <a:spLocks noGrp="1" noChangeArrowheads="1"/>
          </p:cNvSpPr>
          <p:nvPr>
            <p:ph idx="1"/>
          </p:nvPr>
        </p:nvSpPr>
        <p:spPr>
          <a:xfrm>
            <a:off x="3000375" y="2276475"/>
            <a:ext cx="7061200" cy="3887788"/>
          </a:xfrm>
        </p:spPr>
        <p:txBody>
          <a:bodyPr/>
          <a:lstStyle/>
          <a:p>
            <a:pPr eaLnBrk="1" hangingPunct="1">
              <a:lnSpc>
                <a:spcPct val="90000"/>
              </a:lnSpc>
            </a:pPr>
            <a:r>
              <a:rPr lang="en-US" altLang="zh-TW" sz="2800" b="1" dirty="0">
                <a:solidFill>
                  <a:srgbClr val="002060"/>
                </a:solidFill>
                <a:latin typeface="Calibri" panose="020F0502020204030204" pitchFamily="34" charset="0"/>
              </a:rPr>
              <a:t>What purpose ?</a:t>
            </a:r>
          </a:p>
          <a:p>
            <a:pPr eaLnBrk="1" hangingPunct="1">
              <a:lnSpc>
                <a:spcPct val="90000"/>
              </a:lnSpc>
              <a:buFont typeface="Wingdings" panose="05000000000000000000" pitchFamily="2" charset="2"/>
              <a:buNone/>
            </a:pPr>
            <a:r>
              <a:rPr lang="en-US" altLang="zh-TW" sz="2400" dirty="0">
                <a:latin typeface="Calibri" panose="020F0502020204030204" pitchFamily="34" charset="0"/>
              </a:rPr>
              <a:t>     -</a:t>
            </a:r>
            <a:r>
              <a:rPr lang="en-US" altLang="zh-TW" sz="2400" b="1" dirty="0">
                <a:latin typeface="Calibri" panose="020F0502020204030204" pitchFamily="34" charset="0"/>
              </a:rPr>
              <a:t> </a:t>
            </a:r>
            <a:r>
              <a:rPr lang="en-US" altLang="zh-TW" sz="2400" b="1" dirty="0">
                <a:solidFill>
                  <a:srgbClr val="002060"/>
                </a:solidFill>
                <a:latin typeface="Calibri" panose="020F0502020204030204" pitchFamily="34" charset="0"/>
              </a:rPr>
              <a:t>targeting (</a:t>
            </a:r>
            <a:r>
              <a:rPr lang="en-US" altLang="zh-TW" sz="2400" b="1" dirty="0" err="1">
                <a:solidFill>
                  <a:srgbClr val="002060"/>
                </a:solidFill>
                <a:latin typeface="Calibri" panose="020F0502020204030204" pitchFamily="34" charset="0"/>
              </a:rPr>
              <a:t>e</a:t>
            </a:r>
            <a:r>
              <a:rPr lang="en-US" altLang="zh-TW" sz="2400" b="1" dirty="0" err="1">
                <a:latin typeface="Calibri" panose="020F0502020204030204" pitchFamily="34" charset="0"/>
              </a:rPr>
              <a:t>g</a:t>
            </a:r>
            <a:r>
              <a:rPr lang="en-US" altLang="zh-TW" sz="2400" b="1" dirty="0">
                <a:latin typeface="Calibri" panose="020F0502020204030204" pitchFamily="34" charset="0"/>
              </a:rPr>
              <a:t>. some lipoproteins)</a:t>
            </a:r>
          </a:p>
          <a:p>
            <a:pPr eaLnBrk="1" hangingPunct="1">
              <a:lnSpc>
                <a:spcPct val="90000"/>
              </a:lnSpc>
              <a:buFont typeface="Wingdings" panose="05000000000000000000" pitchFamily="2" charset="2"/>
              <a:buNone/>
            </a:pPr>
            <a:r>
              <a:rPr lang="en-US" altLang="zh-TW" sz="2400" dirty="0">
                <a:latin typeface="Calibri" panose="020F0502020204030204" pitchFamily="34" charset="0"/>
              </a:rPr>
              <a:t>     -</a:t>
            </a:r>
            <a:r>
              <a:rPr lang="en-US" altLang="zh-TW" sz="2400" b="1" dirty="0">
                <a:latin typeface="Calibri" panose="020F0502020204030204" pitchFamily="34" charset="0"/>
              </a:rPr>
              <a:t> </a:t>
            </a:r>
            <a:r>
              <a:rPr lang="en-US" altLang="zh-TW" sz="2400" b="1" dirty="0">
                <a:solidFill>
                  <a:srgbClr val="002060"/>
                </a:solidFill>
                <a:latin typeface="Calibri" panose="020F0502020204030204" pitchFamily="34" charset="0"/>
              </a:rPr>
              <a:t>stability (</a:t>
            </a:r>
            <a:r>
              <a:rPr lang="en-US" altLang="zh-TW" sz="2400" b="1" dirty="0" err="1">
                <a:solidFill>
                  <a:srgbClr val="002060"/>
                </a:solidFill>
                <a:latin typeface="Calibri" panose="020F0502020204030204" pitchFamily="34" charset="0"/>
              </a:rPr>
              <a:t>eg</a:t>
            </a:r>
            <a:r>
              <a:rPr lang="en-US" altLang="zh-TW" sz="2400" b="1" dirty="0">
                <a:solidFill>
                  <a:srgbClr val="002060"/>
                </a:solidFill>
                <a:latin typeface="Calibri" panose="020F0502020204030204" pitchFamily="34" charset="0"/>
              </a:rPr>
              <a:t>. </a:t>
            </a:r>
            <a:r>
              <a:rPr lang="en-US" altLang="zh-TW" sz="2400" b="1" dirty="0">
                <a:latin typeface="Calibri" panose="020F0502020204030204" pitchFamily="34" charset="0"/>
              </a:rPr>
              <a:t>secreted glycoproteins )</a:t>
            </a:r>
          </a:p>
          <a:p>
            <a:pPr eaLnBrk="1" hangingPunct="1">
              <a:lnSpc>
                <a:spcPct val="90000"/>
              </a:lnSpc>
              <a:buFont typeface="Wingdings" panose="05000000000000000000" pitchFamily="2" charset="2"/>
              <a:buNone/>
            </a:pPr>
            <a:r>
              <a:rPr lang="en-US" altLang="zh-TW" b="1" dirty="0" smtClean="0">
                <a:latin typeface="Calibri" panose="020F0502020204030204" pitchFamily="34" charset="0"/>
              </a:rPr>
              <a:t>    </a:t>
            </a:r>
            <a:r>
              <a:rPr lang="en-US" altLang="zh-TW" b="1" dirty="0">
                <a:latin typeface="Calibri" panose="020F0502020204030204" pitchFamily="34" charset="0"/>
              </a:rPr>
              <a:t> </a:t>
            </a:r>
            <a:r>
              <a:rPr lang="en-US" altLang="zh-TW" b="1" dirty="0" smtClean="0">
                <a:latin typeface="Calibri" panose="020F0502020204030204" pitchFamily="34" charset="0"/>
              </a:rPr>
              <a:t>  - </a:t>
            </a:r>
            <a:r>
              <a:rPr lang="en-US" altLang="zh-TW" sz="2400" b="1" dirty="0">
                <a:solidFill>
                  <a:srgbClr val="002060"/>
                </a:solidFill>
                <a:latin typeface="Calibri" panose="020F0502020204030204" pitchFamily="34" charset="0"/>
              </a:rPr>
              <a:t>function (</a:t>
            </a:r>
            <a:r>
              <a:rPr lang="en-US" altLang="zh-TW" sz="2400" b="1" dirty="0" err="1">
                <a:latin typeface="Calibri" panose="020F0502020204030204" pitchFamily="34" charset="0"/>
              </a:rPr>
              <a:t>eg</a:t>
            </a:r>
            <a:r>
              <a:rPr lang="en-US" altLang="zh-TW" sz="2400" b="1" dirty="0">
                <a:latin typeface="Calibri" panose="020F0502020204030204" pitchFamily="34" charset="0"/>
              </a:rPr>
              <a:t>. surface glycoproteins)</a:t>
            </a:r>
          </a:p>
          <a:p>
            <a:pPr eaLnBrk="1" hangingPunct="1">
              <a:lnSpc>
                <a:spcPct val="90000"/>
              </a:lnSpc>
              <a:buFont typeface="Wingdings" panose="05000000000000000000" pitchFamily="2" charset="2"/>
              <a:buNone/>
            </a:pPr>
            <a:r>
              <a:rPr lang="en-US" altLang="zh-TW" sz="2400" dirty="0">
                <a:latin typeface="Calibri" panose="020F0502020204030204" pitchFamily="34" charset="0"/>
              </a:rPr>
              <a:t>     - </a:t>
            </a:r>
            <a:r>
              <a:rPr lang="en-US" altLang="zh-TW" sz="2400" b="1" dirty="0">
                <a:solidFill>
                  <a:srgbClr val="002060"/>
                </a:solidFill>
                <a:latin typeface="Calibri" panose="020F0502020204030204" pitchFamily="34" charset="0"/>
              </a:rPr>
              <a:t>control of activity </a:t>
            </a:r>
            <a:r>
              <a:rPr lang="en-US" altLang="zh-TW" sz="2400" b="1" dirty="0">
                <a:latin typeface="Calibri" panose="020F0502020204030204" pitchFamily="34" charset="0"/>
              </a:rPr>
              <a:t>(</a:t>
            </a:r>
            <a:r>
              <a:rPr lang="en-US" altLang="zh-TW" sz="2400" b="1" dirty="0" err="1">
                <a:latin typeface="Calibri" panose="020F0502020204030204" pitchFamily="34" charset="0"/>
              </a:rPr>
              <a:t>eg</a:t>
            </a:r>
            <a:r>
              <a:rPr lang="en-US" altLang="zh-TW" sz="2400" b="1" dirty="0">
                <a:latin typeface="Calibri" panose="020F0502020204030204" pitchFamily="34" charset="0"/>
              </a:rPr>
              <a:t>. clotting factors, </a:t>
            </a:r>
            <a:r>
              <a:rPr lang="en-US" altLang="zh-TW" sz="2400" b="1" dirty="0" err="1">
                <a:latin typeface="Calibri" panose="020F0502020204030204" pitchFamily="34" charset="0"/>
              </a:rPr>
              <a:t>caspases</a:t>
            </a:r>
            <a:r>
              <a:rPr lang="en-US" altLang="zh-TW" sz="2400" b="1" dirty="0">
                <a:latin typeface="Calibri" panose="020F0502020204030204" pitchFamily="34" charset="0"/>
              </a:rPr>
              <a:t>)</a:t>
            </a:r>
          </a:p>
          <a:p>
            <a:pPr eaLnBrk="1" hangingPunct="1">
              <a:lnSpc>
                <a:spcPct val="90000"/>
              </a:lnSpc>
              <a:buFont typeface="Wingdings" panose="05000000000000000000" pitchFamily="2" charset="2"/>
              <a:buNone/>
            </a:pPr>
            <a:endParaRPr lang="en-US" altLang="zh-TW" sz="2400" b="1" dirty="0">
              <a:latin typeface="Calibri" panose="020F0502020204030204" pitchFamily="34" charset="0"/>
            </a:endParaRPr>
          </a:p>
          <a:p>
            <a:pPr eaLnBrk="1" hangingPunct="1">
              <a:lnSpc>
                <a:spcPct val="90000"/>
              </a:lnSpc>
            </a:pPr>
            <a:r>
              <a:rPr lang="en-US" altLang="zh-TW" sz="2800" b="1" dirty="0">
                <a:solidFill>
                  <a:srgbClr val="002060"/>
                </a:solidFill>
                <a:latin typeface="Calibri" panose="020F0502020204030204" pitchFamily="34" charset="0"/>
              </a:rPr>
              <a:t>How can we study it ?</a:t>
            </a:r>
          </a:p>
        </p:txBody>
      </p:sp>
    </p:spTree>
    <p:extLst>
      <p:ext uri="{BB962C8B-B14F-4D97-AF65-F5344CB8AC3E}">
        <p14:creationId xmlns:p14="http://schemas.microsoft.com/office/powerpoint/2010/main" val="136273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52900" y="433633"/>
            <a:ext cx="4406638" cy="810705"/>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618" name="Rectangle 2"/>
          <p:cNvSpPr>
            <a:spLocks noGrp="1" noChangeArrowheads="1"/>
          </p:cNvSpPr>
          <p:nvPr>
            <p:ph type="title"/>
          </p:nvPr>
        </p:nvSpPr>
        <p:spPr>
          <a:xfrm>
            <a:off x="1122363" y="494507"/>
            <a:ext cx="10363200" cy="560387"/>
          </a:xfrm>
        </p:spPr>
        <p:txBody>
          <a:bodyPr/>
          <a:lstStyle/>
          <a:p>
            <a:pPr algn="ctr" eaLnBrk="1" hangingPunct="1">
              <a:defRPr/>
            </a:pPr>
            <a:r>
              <a:rPr lang="en-US" altLang="en-US" dirty="0" err="1" smtClean="0">
                <a:solidFill>
                  <a:schemeClr val="accent2"/>
                </a:solidFill>
                <a:effectLst>
                  <a:outerShdw blurRad="38100" dist="38100" dir="2700000" algn="tl">
                    <a:srgbClr val="000000"/>
                  </a:outerShdw>
                </a:effectLst>
                <a:latin typeface="Arial" panose="020B0604020202020204" pitchFamily="34" charset="0"/>
              </a:rPr>
              <a:t>Phosphoprotein</a:t>
            </a:r>
            <a:r>
              <a:rPr lang="en-US" altLang="en-US" dirty="0" smtClean="0">
                <a:solidFill>
                  <a:schemeClr val="accent2"/>
                </a:solidFill>
                <a:effectLst>
                  <a:outerShdw blurRad="38100" dist="38100" dir="2700000" algn="tl">
                    <a:srgbClr val="000000"/>
                  </a:outerShdw>
                </a:effectLst>
                <a:latin typeface="Arial" panose="020B0604020202020204" pitchFamily="34" charset="0"/>
              </a:rPr>
              <a:t> Stain</a:t>
            </a:r>
          </a:p>
        </p:txBody>
      </p:sp>
      <p:pic>
        <p:nvPicPr>
          <p:cNvPr id="27651" name="Picture 3" descr="Photo: 39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14488"/>
            <a:ext cx="3429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7620" name="Text Box 4"/>
          <p:cNvSpPr txBox="1">
            <a:spLocks noChangeArrowheads="1"/>
          </p:cNvSpPr>
          <p:nvPr/>
        </p:nvSpPr>
        <p:spPr bwMode="auto">
          <a:xfrm>
            <a:off x="6019801" y="1600201"/>
            <a:ext cx="567886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altLang="en-US" sz="2000" u="sng" dirty="0">
                <a:solidFill>
                  <a:srgbClr val="000000"/>
                </a:solidFill>
                <a:latin typeface="Arial" panose="020B0604020202020204" pitchFamily="34" charset="0"/>
              </a:rPr>
              <a:t>Visualization of total protein and </a:t>
            </a:r>
            <a:r>
              <a:rPr lang="en-US" altLang="en-US" sz="2000" u="sng" dirty="0" err="1">
                <a:solidFill>
                  <a:srgbClr val="000000"/>
                </a:solidFill>
                <a:latin typeface="Arial" panose="020B0604020202020204" pitchFamily="34" charset="0"/>
              </a:rPr>
              <a:t>phosphoproteins</a:t>
            </a:r>
            <a:r>
              <a:rPr lang="en-US" altLang="en-US" sz="2000" u="sng" dirty="0">
                <a:solidFill>
                  <a:srgbClr val="000000"/>
                </a:solidFill>
                <a:latin typeface="Arial" panose="020B0604020202020204" pitchFamily="34" charset="0"/>
              </a:rPr>
              <a:t> in a 2-D gel</a:t>
            </a:r>
          </a:p>
          <a:p>
            <a:pPr fontAlgn="base">
              <a:spcBef>
                <a:spcPct val="0"/>
              </a:spcBef>
              <a:spcAft>
                <a:spcPct val="0"/>
              </a:spcAft>
              <a:defRPr/>
            </a:pPr>
            <a:endParaRPr lang="en-US" altLang="en-US" sz="2000" u="sng" dirty="0">
              <a:solidFill>
                <a:srgbClr val="000000"/>
              </a:solidFill>
              <a:latin typeface="Arial" panose="020B0604020202020204" pitchFamily="34" charset="0"/>
            </a:endParaRPr>
          </a:p>
          <a:p>
            <a:pPr fontAlgn="base">
              <a:spcBef>
                <a:spcPct val="0"/>
              </a:spcBef>
              <a:spcAft>
                <a:spcPct val="0"/>
              </a:spcAft>
              <a:defRPr/>
            </a:pPr>
            <a:r>
              <a:rPr lang="en-US" altLang="en-US" sz="2000" dirty="0">
                <a:solidFill>
                  <a:srgbClr val="000000"/>
                </a:solidFill>
                <a:latin typeface="Arial" panose="020B0604020202020204" pitchFamily="34" charset="0"/>
              </a:rPr>
              <a:t>Proteins from a </a:t>
            </a:r>
            <a:r>
              <a:rPr lang="en-US" altLang="en-US" sz="2000" dirty="0" err="1">
                <a:solidFill>
                  <a:srgbClr val="000000"/>
                </a:solidFill>
                <a:latin typeface="Arial" panose="020B0604020202020204" pitchFamily="34" charset="0"/>
              </a:rPr>
              <a:t>Jurkat</a:t>
            </a:r>
            <a:r>
              <a:rPr lang="en-US" altLang="en-US" sz="2000" dirty="0">
                <a:solidFill>
                  <a:srgbClr val="000000"/>
                </a:solidFill>
                <a:latin typeface="Arial" panose="020B0604020202020204" pitchFamily="34" charset="0"/>
              </a:rPr>
              <a:t> T-cell lymphoma line cell lysate </a:t>
            </a:r>
            <a:r>
              <a:rPr lang="en-US" altLang="en-US" sz="2000" dirty="0" smtClean="0">
                <a:solidFill>
                  <a:srgbClr val="000000"/>
                </a:solidFill>
                <a:latin typeface="Arial" panose="020B0604020202020204" pitchFamily="34" charset="0"/>
              </a:rPr>
              <a:t>separated </a:t>
            </a:r>
            <a:r>
              <a:rPr lang="en-US" altLang="en-US" sz="2000" dirty="0">
                <a:solidFill>
                  <a:srgbClr val="000000"/>
                </a:solidFill>
                <a:latin typeface="Arial" panose="020B0604020202020204" pitchFamily="34" charset="0"/>
              </a:rPr>
              <a:t>by 2-D gel electrophoresis and stained with Pro-Q Diamond </a:t>
            </a:r>
            <a:r>
              <a:rPr lang="en-US" altLang="en-US" sz="2000" dirty="0" err="1">
                <a:solidFill>
                  <a:srgbClr val="000000"/>
                </a:solidFill>
                <a:latin typeface="Arial" panose="020B0604020202020204" pitchFamily="34" charset="0"/>
              </a:rPr>
              <a:t>phosphoprotein</a:t>
            </a:r>
            <a:r>
              <a:rPr lang="en-US" altLang="en-US" sz="2000" dirty="0">
                <a:solidFill>
                  <a:srgbClr val="000000"/>
                </a:solidFill>
                <a:latin typeface="Arial" panose="020B0604020202020204" pitchFamily="34" charset="0"/>
              </a:rPr>
              <a:t> gel stain (</a:t>
            </a:r>
            <a:r>
              <a:rPr lang="en-US" altLang="en-US" sz="2000" dirty="0">
                <a:solidFill>
                  <a:srgbClr val="0000FF"/>
                </a:solidFill>
                <a:effectLst>
                  <a:outerShdw blurRad="38100" dist="38100" dir="2700000" algn="tl">
                    <a:srgbClr val="000000"/>
                  </a:outerShdw>
                </a:effectLst>
                <a:latin typeface="Arial" panose="020B0604020202020204" pitchFamily="34" charset="0"/>
              </a:rPr>
              <a:t>blue</a:t>
            </a:r>
            <a:r>
              <a:rPr lang="en-US" altLang="en-US" sz="2000" dirty="0">
                <a:solidFill>
                  <a:srgbClr val="000000"/>
                </a:solidFill>
                <a:latin typeface="Arial" panose="020B0604020202020204" pitchFamily="34" charset="0"/>
              </a:rPr>
              <a:t>) followed by SYPRO Ruby protein gel stain (</a:t>
            </a:r>
            <a:r>
              <a:rPr lang="en-US" altLang="en-US" sz="2000" dirty="0">
                <a:solidFill>
                  <a:srgbClr val="FF0000"/>
                </a:solidFill>
                <a:effectLst>
                  <a:outerShdw blurRad="38100" dist="38100" dir="2700000" algn="tl">
                    <a:srgbClr val="000000"/>
                  </a:outerShdw>
                </a:effectLst>
                <a:latin typeface="Arial" panose="020B0604020202020204" pitchFamily="34" charset="0"/>
              </a:rPr>
              <a:t>red</a:t>
            </a:r>
            <a:r>
              <a:rPr lang="en-US" altLang="en-US" sz="2000" dirty="0">
                <a:solidFill>
                  <a:srgbClr val="000000"/>
                </a:solidFill>
                <a:latin typeface="Arial" panose="020B0604020202020204" pitchFamily="34" charset="0"/>
              </a:rPr>
              <a:t>). </a:t>
            </a:r>
            <a:endParaRPr lang="en-US" altLang="en-US" sz="2000" dirty="0" smtClean="0">
              <a:solidFill>
                <a:srgbClr val="000000"/>
              </a:solidFill>
              <a:latin typeface="Arial" panose="020B0604020202020204" pitchFamily="34" charset="0"/>
            </a:endParaRPr>
          </a:p>
          <a:p>
            <a:pPr fontAlgn="base">
              <a:spcBef>
                <a:spcPct val="0"/>
              </a:spcBef>
              <a:spcAft>
                <a:spcPct val="0"/>
              </a:spcAft>
              <a:defRPr/>
            </a:pPr>
            <a:r>
              <a:rPr lang="en-US" altLang="en-US" sz="2000" dirty="0" smtClean="0">
                <a:solidFill>
                  <a:srgbClr val="000000"/>
                </a:solidFill>
                <a:latin typeface="Arial" panose="020B0604020202020204" pitchFamily="34" charset="0"/>
              </a:rPr>
              <a:t>After </a:t>
            </a:r>
            <a:r>
              <a:rPr lang="en-US" altLang="en-US" sz="2000" dirty="0">
                <a:solidFill>
                  <a:srgbClr val="000000"/>
                </a:solidFill>
                <a:latin typeface="Arial" panose="020B0604020202020204" pitchFamily="34" charset="0"/>
              </a:rPr>
              <a:t>each dye staining, the gel was imaged and the resulting composite image was digitally </a:t>
            </a:r>
            <a:r>
              <a:rPr lang="en-US" altLang="en-US" sz="2000" dirty="0" err="1">
                <a:solidFill>
                  <a:srgbClr val="000000"/>
                </a:solidFill>
                <a:latin typeface="Arial" panose="020B0604020202020204" pitchFamily="34" charset="0"/>
              </a:rPr>
              <a:t>pseudocolored</a:t>
            </a:r>
            <a:r>
              <a:rPr lang="en-US" altLang="en-US" sz="2000" dirty="0">
                <a:solidFill>
                  <a:srgbClr val="000000"/>
                </a:solidFill>
                <a:latin typeface="Arial" panose="020B0604020202020204" pitchFamily="34" charset="0"/>
              </a:rPr>
              <a:t> and overlaid.</a:t>
            </a:r>
          </a:p>
        </p:txBody>
      </p:sp>
      <p:sp>
        <p:nvSpPr>
          <p:cNvPr id="27653" name="Text Box 5"/>
          <p:cNvSpPr txBox="1">
            <a:spLocks noChangeArrowheads="1"/>
          </p:cNvSpPr>
          <p:nvPr/>
        </p:nvSpPr>
        <p:spPr bwMode="auto">
          <a:xfrm>
            <a:off x="2522538" y="5811838"/>
            <a:ext cx="756285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00000"/>
                </a:solidFill>
              </a:rPr>
              <a:t>T.H. Steinberg et al., Global quantitative phosphoprotein analysis using Multiplexed Proteomics technology, Proteomics 2003, 3, 1128-1144</a:t>
            </a:r>
          </a:p>
        </p:txBody>
      </p:sp>
    </p:spTree>
    <p:extLst>
      <p:ext uri="{BB962C8B-B14F-4D97-AF65-F5344CB8AC3E}">
        <p14:creationId xmlns:p14="http://schemas.microsoft.com/office/powerpoint/2010/main" val="244371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61872" y="3638746"/>
            <a:ext cx="8372322" cy="1300899"/>
          </a:xfrm>
          <a:prstGeom prst="roundRect">
            <a:avLst/>
          </a:prstGeom>
          <a:solidFill>
            <a:schemeClr val="accent5">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GLYCOSYLATION</a:t>
            </a:r>
            <a:endParaRPr lang="en-US" dirty="0"/>
          </a:p>
        </p:txBody>
      </p:sp>
    </p:spTree>
    <p:extLst>
      <p:ext uri="{BB962C8B-B14F-4D97-AF65-F5344CB8AC3E}">
        <p14:creationId xmlns:p14="http://schemas.microsoft.com/office/powerpoint/2010/main" val="253221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9365" y="874008"/>
            <a:ext cx="10567419" cy="5560827"/>
          </a:xfrm>
          <a:prstGeom prst="rect">
            <a:avLst/>
          </a:prstGeom>
        </p:spPr>
      </p:pic>
    </p:spTree>
    <p:extLst>
      <p:ext uri="{BB962C8B-B14F-4D97-AF65-F5344CB8AC3E}">
        <p14:creationId xmlns:p14="http://schemas.microsoft.com/office/powerpoint/2010/main" val="306081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18235" y="476251"/>
            <a:ext cx="5326144" cy="900062"/>
          </a:xfrm>
          <a:prstGeom prst="roundRect">
            <a:avLst/>
          </a:prstGeom>
          <a:solidFill>
            <a:schemeClr val="accent5">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p:cNvSpPr>
            <a:spLocks noGrp="1" noChangeArrowheads="1"/>
          </p:cNvSpPr>
          <p:nvPr>
            <p:ph type="title"/>
          </p:nvPr>
        </p:nvSpPr>
        <p:spPr>
          <a:xfrm>
            <a:off x="3648075" y="476251"/>
            <a:ext cx="5437188" cy="720725"/>
          </a:xfrm>
        </p:spPr>
        <p:txBody>
          <a:bodyPr/>
          <a:lstStyle/>
          <a:p>
            <a:pPr eaLnBrk="1" hangingPunct="1"/>
            <a:r>
              <a:rPr lang="en-US" altLang="zh-TW" sz="3600" b="1" dirty="0">
                <a:solidFill>
                  <a:srgbClr val="002060"/>
                </a:solidFill>
              </a:rPr>
              <a:t>Protein Glycosylation</a:t>
            </a:r>
          </a:p>
        </p:txBody>
      </p:sp>
      <p:sp>
        <p:nvSpPr>
          <p:cNvPr id="41987" name="Rectangle 3"/>
          <p:cNvSpPr>
            <a:spLocks noGrp="1" noChangeArrowheads="1"/>
          </p:cNvSpPr>
          <p:nvPr>
            <p:ph idx="1"/>
          </p:nvPr>
        </p:nvSpPr>
        <p:spPr>
          <a:xfrm>
            <a:off x="1686832" y="1640825"/>
            <a:ext cx="9359673" cy="4845504"/>
          </a:xfrm>
          <a:ln>
            <a:solidFill>
              <a:schemeClr val="tx2"/>
            </a:solidFill>
            <a:miter lim="800000"/>
            <a:headEnd/>
            <a:tailEnd/>
          </a:ln>
        </p:spPr>
        <p:txBody>
          <a:bodyPr>
            <a:normAutofit/>
          </a:bodyPr>
          <a:lstStyle/>
          <a:p>
            <a:pPr eaLnBrk="1" hangingPunct="1"/>
            <a:r>
              <a:rPr lang="en-US" altLang="zh-TW" sz="2800" b="1" dirty="0">
                <a:latin typeface="Times New Roman" panose="02020603050405020304" pitchFamily="18" charset="0"/>
              </a:rPr>
              <a:t>The </a:t>
            </a:r>
            <a:r>
              <a:rPr lang="en-US" altLang="zh-TW" sz="2800" b="1" dirty="0">
                <a:solidFill>
                  <a:srgbClr val="002060"/>
                </a:solidFill>
                <a:latin typeface="Times New Roman" panose="02020603050405020304" pitchFamily="18" charset="0"/>
              </a:rPr>
              <a:t>most important and complex form </a:t>
            </a:r>
            <a:r>
              <a:rPr lang="en-US" altLang="zh-TW" sz="2800" b="1" dirty="0">
                <a:latin typeface="Times New Roman" panose="02020603050405020304" pitchFamily="18" charset="0"/>
              </a:rPr>
              <a:t>of PTM</a:t>
            </a:r>
          </a:p>
          <a:p>
            <a:pPr eaLnBrk="1" hangingPunct="1"/>
            <a:endParaRPr lang="en-US" altLang="zh-TW" sz="1400" b="1" dirty="0">
              <a:latin typeface="Times New Roman" panose="02020603050405020304" pitchFamily="18" charset="0"/>
            </a:endParaRPr>
          </a:p>
          <a:p>
            <a:pPr eaLnBrk="1" hangingPunct="1"/>
            <a:r>
              <a:rPr lang="en-US" altLang="zh-TW" sz="2800" b="1" dirty="0">
                <a:latin typeface="Times New Roman" panose="02020603050405020304" pitchFamily="18" charset="0"/>
              </a:rPr>
              <a:t>Approx. </a:t>
            </a:r>
            <a:r>
              <a:rPr lang="en-US" altLang="zh-TW" sz="2800" b="1" dirty="0">
                <a:solidFill>
                  <a:srgbClr val="002060"/>
                </a:solidFill>
                <a:latin typeface="Times New Roman" panose="02020603050405020304" pitchFamily="18" charset="0"/>
              </a:rPr>
              <a:t>1% </a:t>
            </a:r>
            <a:r>
              <a:rPr lang="en-US" altLang="zh-TW" sz="2800" b="1" dirty="0">
                <a:latin typeface="Times New Roman" panose="02020603050405020304" pitchFamily="18" charset="0"/>
              </a:rPr>
              <a:t>mammalian genes</a:t>
            </a:r>
          </a:p>
          <a:p>
            <a:pPr eaLnBrk="1" hangingPunct="1"/>
            <a:endParaRPr lang="en-US" altLang="zh-TW" sz="1400" b="1" dirty="0">
              <a:latin typeface="Times New Roman" panose="02020603050405020304" pitchFamily="18" charset="0"/>
            </a:endParaRPr>
          </a:p>
          <a:p>
            <a:pPr eaLnBrk="1" hangingPunct="1"/>
            <a:r>
              <a:rPr lang="en-US" altLang="zh-TW" sz="2800" b="1" dirty="0">
                <a:solidFill>
                  <a:srgbClr val="002060"/>
                </a:solidFill>
                <a:latin typeface="Times New Roman" panose="02020603050405020304" pitchFamily="18" charset="0"/>
              </a:rPr>
              <a:t>Early view about </a:t>
            </a:r>
            <a:r>
              <a:rPr lang="en-US" altLang="zh-TW" sz="2800" b="1" dirty="0">
                <a:latin typeface="Times New Roman" panose="02020603050405020304" pitchFamily="18" charset="0"/>
              </a:rPr>
              <a:t>carbohydrates (non-specific, static structures) has been challenged</a:t>
            </a:r>
          </a:p>
          <a:p>
            <a:pPr eaLnBrk="1" hangingPunct="1">
              <a:buFont typeface="Wingdings" panose="05000000000000000000" pitchFamily="2" charset="2"/>
              <a:buNone/>
            </a:pPr>
            <a:r>
              <a:rPr lang="en-US" altLang="zh-TW" sz="2800" dirty="0"/>
              <a:t>                             </a:t>
            </a:r>
            <a:r>
              <a:rPr lang="en-US" altLang="zh-TW" b="1" dirty="0">
                <a:solidFill>
                  <a:srgbClr val="002060"/>
                </a:solidFill>
                <a:latin typeface="Times New Roman" panose="02020603050405020304" pitchFamily="18" charset="0"/>
              </a:rPr>
              <a:t>Ann. Rev. </a:t>
            </a:r>
            <a:r>
              <a:rPr lang="en-US" altLang="zh-TW" b="1" dirty="0" err="1">
                <a:solidFill>
                  <a:srgbClr val="002060"/>
                </a:solidFill>
                <a:latin typeface="Times New Roman" panose="02020603050405020304" pitchFamily="18" charset="0"/>
              </a:rPr>
              <a:t>Biochem</a:t>
            </a:r>
            <a:r>
              <a:rPr lang="en-US" altLang="zh-TW" b="1" dirty="0">
                <a:solidFill>
                  <a:srgbClr val="002060"/>
                </a:solidFill>
                <a:latin typeface="Times New Roman" panose="02020603050405020304" pitchFamily="18" charset="0"/>
              </a:rPr>
              <a:t>. 72(2003)643</a:t>
            </a:r>
          </a:p>
        </p:txBody>
      </p:sp>
    </p:spTree>
    <p:extLst>
      <p:ext uri="{BB962C8B-B14F-4D97-AF65-F5344CB8AC3E}">
        <p14:creationId xmlns:p14="http://schemas.microsoft.com/office/powerpoint/2010/main" val="139124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9513" y="537328"/>
            <a:ext cx="4383464" cy="659876"/>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570" name="Rectangle 2"/>
          <p:cNvSpPr>
            <a:spLocks noGrp="1" noChangeArrowheads="1"/>
          </p:cNvSpPr>
          <p:nvPr>
            <p:ph type="title"/>
          </p:nvPr>
        </p:nvSpPr>
        <p:spPr>
          <a:xfrm>
            <a:off x="2260600" y="519114"/>
            <a:ext cx="7772400" cy="560387"/>
          </a:xfrm>
        </p:spPr>
        <p:txBody>
          <a:bodyPr/>
          <a:lstStyle/>
          <a:p>
            <a:pPr algn="ctr" eaLnBrk="1" hangingPunct="1">
              <a:defRPr/>
            </a:pPr>
            <a:r>
              <a:rPr lang="en-US" altLang="en-US" sz="2800" dirty="0">
                <a:solidFill>
                  <a:srgbClr val="002060"/>
                </a:solidFill>
                <a:effectLst>
                  <a:outerShdw blurRad="38100" dist="38100" dir="2700000" algn="tl">
                    <a:srgbClr val="000000"/>
                  </a:outerShdw>
                </a:effectLst>
                <a:latin typeface="Arial" panose="020B0604020202020204" pitchFamily="34" charset="0"/>
              </a:rPr>
              <a:t>Glycoprotein Gel Stain</a:t>
            </a:r>
          </a:p>
        </p:txBody>
      </p:sp>
      <p:pic>
        <p:nvPicPr>
          <p:cNvPr id="11267" name="Picture 3" descr="Photo: 14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662239"/>
            <a:ext cx="19081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4229489" y="2444016"/>
            <a:ext cx="708845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600" dirty="0" err="1">
                <a:solidFill>
                  <a:srgbClr val="C00000"/>
                </a:solidFill>
              </a:rPr>
              <a:t>CandyCane</a:t>
            </a:r>
            <a:r>
              <a:rPr lang="en-US" altLang="en-US" sz="1600" dirty="0">
                <a:solidFill>
                  <a:srgbClr val="C00000"/>
                </a:solidFill>
              </a:rPr>
              <a:t> glycoprotein molecular weight standards </a:t>
            </a:r>
            <a:r>
              <a:rPr lang="en-US" altLang="en-US" sz="1600" dirty="0" smtClean="0"/>
              <a:t>(</a:t>
            </a:r>
            <a:r>
              <a:rPr lang="en-US" altLang="en-US" sz="1600" dirty="0" err="1" smtClean="0"/>
              <a:t>LifeTechnologies</a:t>
            </a:r>
            <a:r>
              <a:rPr lang="en-US" altLang="en-US" sz="1600" dirty="0" smtClean="0"/>
              <a:t>) </a:t>
            </a:r>
            <a:r>
              <a:rPr lang="en-US" altLang="en-US" sz="1600" dirty="0" smtClean="0">
                <a:solidFill>
                  <a:srgbClr val="000000"/>
                </a:solidFill>
              </a:rPr>
              <a:t>containing </a:t>
            </a:r>
            <a:r>
              <a:rPr lang="en-US" altLang="en-US" sz="1600" dirty="0">
                <a:solidFill>
                  <a:srgbClr val="000000"/>
                </a:solidFill>
              </a:rPr>
              <a:t>alternating glycosylated and </a:t>
            </a:r>
            <a:r>
              <a:rPr lang="en-US" altLang="en-US" sz="1600" dirty="0" err="1">
                <a:solidFill>
                  <a:srgbClr val="000000"/>
                </a:solidFill>
              </a:rPr>
              <a:t>nonglycosylated</a:t>
            </a:r>
            <a:r>
              <a:rPr lang="en-US" altLang="en-US" sz="1600" dirty="0">
                <a:solidFill>
                  <a:srgbClr val="000000"/>
                </a:solidFill>
              </a:rPr>
              <a:t> proteins </a:t>
            </a:r>
            <a:r>
              <a:rPr lang="en-US" altLang="en-US" sz="1600" dirty="0" smtClean="0">
                <a:solidFill>
                  <a:srgbClr val="000000"/>
                </a:solidFill>
              </a:rPr>
              <a:t>electrophoresed </a:t>
            </a:r>
            <a:r>
              <a:rPr lang="en-US" altLang="en-US" sz="1600" dirty="0">
                <a:solidFill>
                  <a:srgbClr val="000000"/>
                </a:solidFill>
              </a:rPr>
              <a:t>through a 13% polyacrylamide gel. </a:t>
            </a:r>
            <a:endParaRPr lang="en-US" altLang="en-US" sz="1600" dirty="0" smtClean="0">
              <a:solidFill>
                <a:srgbClr val="000000"/>
              </a:solidFill>
            </a:endParaRPr>
          </a:p>
          <a:p>
            <a:pPr fontAlgn="base">
              <a:spcBef>
                <a:spcPct val="0"/>
              </a:spcBef>
              <a:spcAft>
                <a:spcPct val="0"/>
              </a:spcAft>
            </a:pPr>
            <a:endParaRPr lang="en-US" altLang="en-US" sz="1600" dirty="0" smtClean="0">
              <a:solidFill>
                <a:srgbClr val="000000"/>
              </a:solidFill>
            </a:endParaRPr>
          </a:p>
          <a:p>
            <a:pPr fontAlgn="base">
              <a:spcBef>
                <a:spcPct val="0"/>
              </a:spcBef>
              <a:spcAft>
                <a:spcPct val="0"/>
              </a:spcAft>
            </a:pPr>
            <a:r>
              <a:rPr lang="en-US" altLang="en-US" sz="1600" dirty="0" smtClean="0">
                <a:solidFill>
                  <a:srgbClr val="000000"/>
                </a:solidFill>
              </a:rPr>
              <a:t>After </a:t>
            </a:r>
            <a:r>
              <a:rPr lang="en-US" altLang="en-US" sz="1600" dirty="0">
                <a:solidFill>
                  <a:srgbClr val="000000"/>
                </a:solidFill>
              </a:rPr>
              <a:t>separation, the gel was stained with SYPRO Ruby protein gel stain to detect all eight marker proteins (left). Subsequently, the gel was stained by the standard periodic acid–Schiff base (PAS) method in the Pro-Q Fuchsia Glycoprotein Gel Stain Kit to detect the glycoproteins alpha</a:t>
            </a:r>
            <a:r>
              <a:rPr lang="en-US" altLang="en-US" sz="1600" baseline="-30000" dirty="0">
                <a:solidFill>
                  <a:srgbClr val="000000"/>
                </a:solidFill>
              </a:rPr>
              <a:t>2</a:t>
            </a:r>
            <a:r>
              <a:rPr lang="en-US" altLang="en-US" sz="1600" dirty="0">
                <a:solidFill>
                  <a:srgbClr val="000000"/>
                </a:solidFill>
              </a:rPr>
              <a:t>-macroglobulin, glucose oxidase, alpha</a:t>
            </a:r>
            <a:r>
              <a:rPr lang="en-US" altLang="en-US" sz="1600" baseline="-30000" dirty="0">
                <a:solidFill>
                  <a:srgbClr val="000000"/>
                </a:solidFill>
              </a:rPr>
              <a:t>1</a:t>
            </a:r>
            <a:r>
              <a:rPr lang="en-US" altLang="en-US" sz="1600" dirty="0">
                <a:solidFill>
                  <a:srgbClr val="000000"/>
                </a:solidFill>
              </a:rPr>
              <a:t>-glycoprotein and </a:t>
            </a:r>
            <a:r>
              <a:rPr lang="en-US" altLang="en-US" sz="1600" dirty="0" err="1">
                <a:solidFill>
                  <a:srgbClr val="000000"/>
                </a:solidFill>
              </a:rPr>
              <a:t>avidin</a:t>
            </a:r>
            <a:r>
              <a:rPr lang="en-US" altLang="en-US" sz="1600" dirty="0">
                <a:solidFill>
                  <a:srgbClr val="000000"/>
                </a:solidFill>
              </a:rPr>
              <a:t>.</a:t>
            </a:r>
          </a:p>
        </p:txBody>
      </p:sp>
      <p:pic>
        <p:nvPicPr>
          <p:cNvPr id="11269" name="Picture 5" descr="Structure: 2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756" y="5371880"/>
            <a:ext cx="2814970" cy="14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4689051" y="4902201"/>
            <a:ext cx="5218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rPr>
              <a:t>Pro-Q™ Glycoprotein Stain (DDAO phosphate)</a:t>
            </a:r>
          </a:p>
          <a:p>
            <a:pPr fontAlgn="base">
              <a:spcBef>
                <a:spcPct val="0"/>
              </a:spcBef>
              <a:spcAft>
                <a:spcPct val="0"/>
              </a:spcAft>
            </a:pPr>
            <a:r>
              <a:rPr lang="en-US" altLang="en-US" dirty="0">
                <a:solidFill>
                  <a:srgbClr val="000000"/>
                </a:solidFill>
              </a:rPr>
              <a:t>Molecular Formula: C</a:t>
            </a:r>
            <a:r>
              <a:rPr lang="en-US" altLang="en-US" baseline="-30000" dirty="0">
                <a:solidFill>
                  <a:srgbClr val="000000"/>
                </a:solidFill>
              </a:rPr>
              <a:t>15</a:t>
            </a:r>
            <a:r>
              <a:rPr lang="en-US" altLang="en-US" dirty="0">
                <a:solidFill>
                  <a:srgbClr val="000000"/>
                </a:solidFill>
              </a:rPr>
              <a:t>H</a:t>
            </a:r>
            <a:r>
              <a:rPr lang="en-US" altLang="en-US" baseline="-30000" dirty="0">
                <a:solidFill>
                  <a:srgbClr val="000000"/>
                </a:solidFill>
              </a:rPr>
              <a:t>18</a:t>
            </a:r>
            <a:r>
              <a:rPr lang="en-US" altLang="en-US" dirty="0">
                <a:solidFill>
                  <a:srgbClr val="000000"/>
                </a:solidFill>
              </a:rPr>
              <a:t>Cl</a:t>
            </a:r>
            <a:r>
              <a:rPr lang="en-US" altLang="en-US" baseline="-30000" dirty="0">
                <a:solidFill>
                  <a:srgbClr val="000000"/>
                </a:solidFill>
              </a:rPr>
              <a:t>2</a:t>
            </a:r>
            <a:r>
              <a:rPr lang="en-US" altLang="en-US" dirty="0">
                <a:solidFill>
                  <a:srgbClr val="000000"/>
                </a:solidFill>
              </a:rPr>
              <a:t>N</a:t>
            </a:r>
            <a:r>
              <a:rPr lang="en-US" altLang="en-US" baseline="-30000" dirty="0">
                <a:solidFill>
                  <a:srgbClr val="000000"/>
                </a:solidFill>
              </a:rPr>
              <a:t>3</a:t>
            </a:r>
            <a:r>
              <a:rPr lang="en-US" altLang="en-US" dirty="0">
                <a:solidFill>
                  <a:srgbClr val="000000"/>
                </a:solidFill>
              </a:rPr>
              <a:t>O</a:t>
            </a:r>
            <a:r>
              <a:rPr lang="en-US" altLang="en-US" baseline="-30000" dirty="0">
                <a:solidFill>
                  <a:srgbClr val="000000"/>
                </a:solidFill>
              </a:rPr>
              <a:t>5</a:t>
            </a:r>
            <a:r>
              <a:rPr lang="en-US" altLang="en-US" dirty="0">
                <a:solidFill>
                  <a:srgbClr val="000000"/>
                </a:solidFill>
              </a:rPr>
              <a:t>P (MW 422.20)</a:t>
            </a:r>
          </a:p>
        </p:txBody>
      </p:sp>
      <p:sp>
        <p:nvSpPr>
          <p:cNvPr id="11271" name="Text Box 7"/>
          <p:cNvSpPr txBox="1">
            <a:spLocks noChangeArrowheads="1"/>
          </p:cNvSpPr>
          <p:nvPr/>
        </p:nvSpPr>
        <p:spPr bwMode="auto">
          <a:xfrm>
            <a:off x="2058185" y="1347065"/>
            <a:ext cx="850612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rPr>
              <a:t>Detection of glycoproteins and total protein on an SDS-polyacrylamide gel using the Pro-Q Fuchsia Glycoprotein Gel Stain Kit.</a:t>
            </a:r>
          </a:p>
        </p:txBody>
      </p:sp>
    </p:spTree>
    <p:extLst>
      <p:ext uri="{BB962C8B-B14F-4D97-AF65-F5344CB8AC3E}">
        <p14:creationId xmlns:p14="http://schemas.microsoft.com/office/powerpoint/2010/main" val="2992114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711536" y="318862"/>
            <a:ext cx="5435600" cy="911225"/>
          </a:xfrm>
        </p:spPr>
        <p:txBody>
          <a:bodyPr/>
          <a:lstStyle/>
          <a:p>
            <a:pPr eaLnBrk="1" hangingPunct="1"/>
            <a:r>
              <a:rPr lang="en-US" altLang="zh-TW" sz="3200" b="1" dirty="0">
                <a:solidFill>
                  <a:schemeClr val="hlink"/>
                </a:solidFill>
              </a:rPr>
              <a:t>Protein Glycosylation</a:t>
            </a:r>
            <a:r>
              <a:rPr lang="en-US" altLang="zh-TW" sz="2800" b="1" dirty="0"/>
              <a:t>  </a:t>
            </a:r>
            <a:br>
              <a:rPr lang="en-US" altLang="zh-TW" sz="2800" b="1" dirty="0"/>
            </a:br>
            <a:r>
              <a:rPr lang="en-US" altLang="zh-TW" sz="2400" b="1" dirty="0">
                <a:solidFill>
                  <a:schemeClr val="bg2">
                    <a:lumMod val="75000"/>
                  </a:schemeClr>
                </a:solidFill>
              </a:rPr>
              <a:t>Common in Eukaryotic Proteins</a:t>
            </a:r>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007" y="1489491"/>
            <a:ext cx="7711126" cy="462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60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515" y="137653"/>
            <a:ext cx="8211231" cy="63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70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57151"/>
            <a:ext cx="7489825"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312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0388" y="2356701"/>
            <a:ext cx="5505253" cy="1206631"/>
          </a:xfrm>
          <a:prstGeom prst="roundRect">
            <a:avLst/>
          </a:prstGeom>
          <a:solidFill>
            <a:srgbClr val="AE968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7600" y="1752600"/>
            <a:ext cx="8839200" cy="2209800"/>
          </a:xfrm>
        </p:spPr>
        <p:txBody>
          <a:bodyPr/>
          <a:lstStyle/>
          <a:p>
            <a:r>
              <a:rPr lang="en-US" sz="7200" dirty="0" smtClean="0">
                <a:latin typeface="Times New Roman" panose="02020603050405020304" pitchFamily="18" charset="0"/>
                <a:cs typeface="Times New Roman" panose="02020603050405020304" pitchFamily="18" charset="0"/>
              </a:rPr>
              <a:t>NITRATION</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12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973" y="422358"/>
            <a:ext cx="5505254" cy="728497"/>
          </a:xfrm>
          <a:prstGeom prst="roundRect">
            <a:avLst/>
          </a:prstGeom>
          <a:solidFill>
            <a:srgbClr val="D3C3D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title"/>
          </p:nvPr>
        </p:nvSpPr>
        <p:spPr>
          <a:xfrm>
            <a:off x="2438400" y="506414"/>
            <a:ext cx="7772400" cy="560387"/>
          </a:xfrm>
        </p:spPr>
        <p:txBody>
          <a:bodyPr/>
          <a:lstStyle/>
          <a:p>
            <a:pPr algn="ctr" eaLnBrk="1" hangingPunct="1"/>
            <a:r>
              <a:rPr lang="en-US" altLang="en-US" smtClean="0">
                <a:latin typeface="Arial" panose="020B0604020202020204" pitchFamily="34" charset="0"/>
              </a:rPr>
              <a:t>Nitro-Tyrosine Modification</a:t>
            </a:r>
          </a:p>
        </p:txBody>
      </p:sp>
      <p:sp>
        <p:nvSpPr>
          <p:cNvPr id="12291" name="Rectangle 3"/>
          <p:cNvSpPr>
            <a:spLocks noGrp="1" noChangeArrowheads="1"/>
          </p:cNvSpPr>
          <p:nvPr>
            <p:ph type="body" idx="1"/>
          </p:nvPr>
        </p:nvSpPr>
        <p:spPr>
          <a:xfrm>
            <a:off x="851555" y="1694469"/>
            <a:ext cx="10602012" cy="4530725"/>
          </a:xfrm>
        </p:spPr>
        <p:txBody>
          <a:bodyPr/>
          <a:lstStyle/>
          <a:p>
            <a:pPr eaLnBrk="1" hangingPunct="1"/>
            <a:r>
              <a:rPr lang="en-US" altLang="en-US" dirty="0">
                <a:solidFill>
                  <a:schemeClr val="tx2">
                    <a:lumMod val="90000"/>
                    <a:lumOff val="10000"/>
                  </a:schemeClr>
                </a:solidFill>
                <a:latin typeface="Arial" panose="020B0604020202020204" pitchFamily="34" charset="0"/>
                <a:ea typeface="SimSun" panose="02010600030101010101" pitchFamily="2" charset="-122"/>
              </a:rPr>
              <a:t>Oxidative modification of amino acid side </a:t>
            </a:r>
            <a:r>
              <a:rPr lang="en-US" altLang="en-US" dirty="0" smtClean="0">
                <a:solidFill>
                  <a:schemeClr val="tx2">
                    <a:lumMod val="90000"/>
                    <a:lumOff val="10000"/>
                  </a:schemeClr>
                </a:solidFill>
                <a:latin typeface="Arial" panose="020B0604020202020204" pitchFamily="34" charset="0"/>
                <a:ea typeface="SimSun" panose="02010600030101010101" pitchFamily="2" charset="-122"/>
              </a:rPr>
              <a:t>chains</a:t>
            </a:r>
            <a:r>
              <a:rPr lang="en-US" altLang="en-US" dirty="0" smtClean="0">
                <a:latin typeface="Arial" panose="020B0604020202020204" pitchFamily="34" charset="0"/>
                <a:ea typeface="SimSun" panose="02010600030101010101" pitchFamily="2" charset="-122"/>
              </a:rPr>
              <a:t>:</a:t>
            </a:r>
          </a:p>
          <a:p>
            <a:pPr lvl="1" eaLnBrk="1" hangingPunct="1"/>
            <a:r>
              <a:rPr lang="en-US" altLang="en-US" sz="2400" dirty="0" smtClean="0">
                <a:latin typeface="Arial" panose="020B0604020202020204" pitchFamily="34" charset="0"/>
                <a:ea typeface="SimSun" panose="02010600030101010101" pitchFamily="2" charset="-122"/>
              </a:rPr>
              <a:t>methionine </a:t>
            </a:r>
            <a:r>
              <a:rPr lang="en-US" altLang="en-US" sz="2400" dirty="0">
                <a:latin typeface="Arial" panose="020B0604020202020204" pitchFamily="34" charset="0"/>
                <a:ea typeface="SimSun" panose="02010600030101010101" pitchFamily="2" charset="-122"/>
              </a:rPr>
              <a:t>oxidation to the corresponding </a:t>
            </a:r>
            <a:r>
              <a:rPr lang="en-US" altLang="en-US" sz="2400" dirty="0" err="1" smtClean="0">
                <a:latin typeface="Arial" panose="020B0604020202020204" pitchFamily="34" charset="0"/>
                <a:ea typeface="SimSun" panose="02010600030101010101" pitchFamily="2" charset="-122"/>
              </a:rPr>
              <a:t>sulfone</a:t>
            </a:r>
            <a:endParaRPr lang="en-US" altLang="en-US" sz="2400" dirty="0" smtClean="0">
              <a:latin typeface="Arial" panose="020B0604020202020204" pitchFamily="34" charset="0"/>
              <a:ea typeface="SimSun" panose="02010600030101010101" pitchFamily="2" charset="-122"/>
            </a:endParaRPr>
          </a:p>
          <a:p>
            <a:pPr lvl="1" eaLnBrk="1" hangingPunct="1"/>
            <a:r>
              <a:rPr lang="en-US" altLang="en-US" sz="2400" dirty="0" smtClean="0">
                <a:latin typeface="Arial" panose="020B0604020202020204" pitchFamily="34" charset="0"/>
                <a:ea typeface="SimSun" panose="02010600030101010101" pitchFamily="2" charset="-122"/>
              </a:rPr>
              <a:t>S-</a:t>
            </a:r>
            <a:r>
              <a:rPr lang="en-US" altLang="en-US" sz="2400" dirty="0" err="1" smtClean="0">
                <a:latin typeface="Arial" panose="020B0604020202020204" pitchFamily="34" charset="0"/>
                <a:ea typeface="SimSun" panose="02010600030101010101" pitchFamily="2" charset="-122"/>
              </a:rPr>
              <a:t>nitrosation</a:t>
            </a:r>
            <a:r>
              <a:rPr lang="en-US" altLang="en-US" sz="2400" dirty="0" smtClean="0">
                <a:latin typeface="Arial" panose="020B0604020202020204" pitchFamily="34" charset="0"/>
                <a:ea typeface="SimSun" panose="02010600030101010101" pitchFamily="2" charset="-122"/>
              </a:rPr>
              <a:t> </a:t>
            </a:r>
            <a:r>
              <a:rPr lang="en-US" altLang="en-US" sz="2400" dirty="0">
                <a:latin typeface="Arial" panose="020B0604020202020204" pitchFamily="34" charset="0"/>
                <a:ea typeface="SimSun" panose="02010600030101010101" pitchFamily="2" charset="-122"/>
              </a:rPr>
              <a:t>or S-</a:t>
            </a:r>
            <a:r>
              <a:rPr lang="en-US" altLang="en-US" sz="2400" dirty="0" err="1">
                <a:latin typeface="Arial" panose="020B0604020202020204" pitchFamily="34" charset="0"/>
                <a:ea typeface="SimSun" panose="02010600030101010101" pitchFamily="2" charset="-122"/>
              </a:rPr>
              <a:t>nitrosoglutationylation</a:t>
            </a:r>
            <a:r>
              <a:rPr lang="en-US" altLang="en-US" sz="2400" dirty="0">
                <a:latin typeface="Arial" panose="020B0604020202020204" pitchFamily="34" charset="0"/>
                <a:ea typeface="SimSun" panose="02010600030101010101" pitchFamily="2" charset="-122"/>
              </a:rPr>
              <a:t> of cysteine </a:t>
            </a:r>
            <a:r>
              <a:rPr lang="en-US" altLang="en-US" sz="2400" dirty="0" smtClean="0">
                <a:latin typeface="Arial" panose="020B0604020202020204" pitchFamily="34" charset="0"/>
                <a:ea typeface="SimSun" panose="02010600030101010101" pitchFamily="2" charset="-122"/>
              </a:rPr>
              <a:t>residues</a:t>
            </a:r>
          </a:p>
          <a:p>
            <a:pPr lvl="1" eaLnBrk="1" hangingPunct="1"/>
            <a:r>
              <a:rPr lang="en-US" altLang="en-US" sz="2400" dirty="0" smtClean="0">
                <a:latin typeface="Arial" panose="020B0604020202020204" pitchFamily="34" charset="0"/>
                <a:ea typeface="SimSun" panose="02010600030101010101" pitchFamily="2" charset="-122"/>
              </a:rPr>
              <a:t>Tyrosine </a:t>
            </a:r>
            <a:r>
              <a:rPr lang="en-US" altLang="en-US" sz="2400" dirty="0">
                <a:latin typeface="Arial" panose="020B0604020202020204" pitchFamily="34" charset="0"/>
                <a:ea typeface="SimSun" panose="02010600030101010101" pitchFamily="2" charset="-122"/>
              </a:rPr>
              <a:t>modification to yield o,o’-</a:t>
            </a:r>
            <a:r>
              <a:rPr lang="en-US" altLang="en-US" sz="2400" dirty="0" err="1">
                <a:latin typeface="Arial" panose="020B0604020202020204" pitchFamily="34" charset="0"/>
                <a:ea typeface="SimSun" panose="02010600030101010101" pitchFamily="2" charset="-122"/>
              </a:rPr>
              <a:t>dityrosine</a:t>
            </a:r>
            <a:r>
              <a:rPr lang="en-US" altLang="en-US" sz="2400" dirty="0">
                <a:latin typeface="Arial" panose="020B0604020202020204" pitchFamily="34" charset="0"/>
                <a:ea typeface="SimSun" panose="02010600030101010101" pitchFamily="2" charset="-122"/>
              </a:rPr>
              <a:t>, 3-nitrotyrosine and 3-chlorotyrosine.</a:t>
            </a:r>
          </a:p>
          <a:p>
            <a:pPr lvl="2" eaLnBrk="1" hangingPunct="1"/>
            <a:r>
              <a:rPr lang="en-US" altLang="en-US" sz="1800" dirty="0" smtClean="0">
                <a:latin typeface="Arial" panose="020B0604020202020204" pitchFamily="34" charset="0"/>
                <a:ea typeface="SimSun" panose="02010600030101010101" pitchFamily="2" charset="-122"/>
              </a:rPr>
              <a:t>Tyrosine </a:t>
            </a:r>
            <a:r>
              <a:rPr lang="en-US" altLang="en-US" sz="1800" dirty="0">
                <a:latin typeface="Arial" panose="020B0604020202020204" pitchFamily="34" charset="0"/>
                <a:ea typeface="SimSun" panose="02010600030101010101" pitchFamily="2" charset="-122"/>
              </a:rPr>
              <a:t>nitration is a well-established protein modification that occurs in disease states associated with oxidative stress and increased nitric oxide synthase activity</a:t>
            </a:r>
            <a:r>
              <a:rPr lang="en-US" altLang="en-US" sz="1800" dirty="0" smtClean="0">
                <a:latin typeface="Arial" panose="020B0604020202020204" pitchFamily="34" charset="0"/>
                <a:ea typeface="SimSun" panose="02010600030101010101" pitchFamily="2" charset="-122"/>
              </a:rPr>
              <a:t>.</a:t>
            </a:r>
          </a:p>
          <a:p>
            <a:pPr lvl="2" eaLnBrk="1" hangingPunct="1"/>
            <a:endParaRPr lang="en-US" altLang="en-US" sz="1800" dirty="0">
              <a:latin typeface="Arial" panose="020B0604020202020204" pitchFamily="34" charset="0"/>
              <a:ea typeface="SimSun" panose="02010600030101010101" pitchFamily="2" charset="-122"/>
            </a:endParaRPr>
          </a:p>
          <a:p>
            <a:pPr eaLnBrk="1" hangingPunct="1"/>
            <a:r>
              <a:rPr lang="en-US" altLang="en-US" dirty="0">
                <a:solidFill>
                  <a:schemeClr val="tx2">
                    <a:lumMod val="90000"/>
                    <a:lumOff val="10000"/>
                  </a:schemeClr>
                </a:solidFill>
                <a:latin typeface="Arial" panose="020B0604020202020204" pitchFamily="34" charset="0"/>
                <a:ea typeface="SimSun" panose="02010600030101010101" pitchFamily="2" charset="-122"/>
              </a:rPr>
              <a:t>The combination of 2D-PAGE, western blotting, </a:t>
            </a:r>
            <a:r>
              <a:rPr lang="en-US" altLang="en-US" dirty="0" smtClean="0">
                <a:solidFill>
                  <a:schemeClr val="tx2">
                    <a:lumMod val="90000"/>
                    <a:lumOff val="10000"/>
                  </a:schemeClr>
                </a:solidFill>
                <a:latin typeface="Arial" panose="020B0604020202020204" pitchFamily="34" charset="0"/>
                <a:ea typeface="SimSun" panose="02010600030101010101" pitchFamily="2" charset="-122"/>
              </a:rPr>
              <a:t>IMMUNOASSAY and </a:t>
            </a:r>
            <a:r>
              <a:rPr lang="en-US" altLang="en-US" dirty="0">
                <a:solidFill>
                  <a:schemeClr val="tx2">
                    <a:lumMod val="90000"/>
                    <a:lumOff val="10000"/>
                  </a:schemeClr>
                </a:solidFill>
                <a:latin typeface="Arial" panose="020B0604020202020204" pitchFamily="34" charset="0"/>
                <a:ea typeface="SimSun" panose="02010600030101010101" pitchFamily="2" charset="-122"/>
              </a:rPr>
              <a:t>mass spectrometry has been the more typical strategy to identify 3-nitrotyrosine-modified proteins</a:t>
            </a:r>
            <a:r>
              <a:rPr lang="en-US" altLang="en-US" sz="2000" dirty="0">
                <a:solidFill>
                  <a:schemeClr val="tx2">
                    <a:lumMod val="90000"/>
                    <a:lumOff val="10000"/>
                  </a:schemeClr>
                </a:solidFill>
                <a:latin typeface="Arial" panose="020B0604020202020204" pitchFamily="34" charset="0"/>
                <a:ea typeface="SimSun" panose="02010600030101010101" pitchFamily="2" charset="-122"/>
              </a:rPr>
              <a:t>. </a:t>
            </a:r>
          </a:p>
        </p:txBody>
      </p:sp>
    </p:spTree>
    <p:extLst>
      <p:ext uri="{BB962C8B-B14F-4D97-AF65-F5344CB8AC3E}">
        <p14:creationId xmlns:p14="http://schemas.microsoft.com/office/powerpoint/2010/main" val="54310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3518" y="1200308"/>
            <a:ext cx="6561056" cy="5221814"/>
          </a:xfrm>
          <a:prstGeom prst="rect">
            <a:avLst/>
          </a:prstGeom>
        </p:spPr>
      </p:pic>
    </p:spTree>
    <p:extLst>
      <p:ext uri="{BB962C8B-B14F-4D97-AF65-F5344CB8AC3E}">
        <p14:creationId xmlns:p14="http://schemas.microsoft.com/office/powerpoint/2010/main" val="2451650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14161" y="433633"/>
            <a:ext cx="5241303" cy="810705"/>
          </a:xfrm>
          <a:prstGeom prst="roundRect">
            <a:avLst/>
          </a:prstGeom>
          <a:solidFill>
            <a:srgbClr val="D3C3D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2438400" y="506414"/>
            <a:ext cx="7772400" cy="560387"/>
          </a:xfrm>
        </p:spPr>
        <p:txBody>
          <a:bodyPr/>
          <a:lstStyle/>
          <a:p>
            <a:pPr algn="ctr" eaLnBrk="1" hangingPunct="1"/>
            <a:r>
              <a:rPr lang="en-US" altLang="en-US" smtClean="0">
                <a:latin typeface="Arial" panose="020B0604020202020204" pitchFamily="34" charset="0"/>
              </a:rPr>
              <a:t>Nitro-Tyrosine Modification</a:t>
            </a:r>
          </a:p>
        </p:txBody>
      </p:sp>
      <p:pic>
        <p:nvPicPr>
          <p:cNvPr id="13315" name="Picture 5" descr="C:\Joe 2004\Pictures\PNAS 2001 - nitroY pic.jpg"/>
          <p:cNvPicPr>
            <a:picLocks noChangeAspect="1" noChangeArrowheads="1"/>
          </p:cNvPicPr>
          <p:nvPr/>
        </p:nvPicPr>
        <p:blipFill>
          <a:blip r:embed="rId2">
            <a:extLst>
              <a:ext uri="{28A0092B-C50C-407E-A947-70E740481C1C}">
                <a14:useLocalDpi xmlns:a14="http://schemas.microsoft.com/office/drawing/2010/main" val="0"/>
              </a:ext>
            </a:extLst>
          </a:blip>
          <a:srcRect b="51195"/>
          <a:stretch>
            <a:fillRect/>
          </a:stretch>
        </p:blipFill>
        <p:spPr bwMode="auto">
          <a:xfrm>
            <a:off x="2074864" y="3059113"/>
            <a:ext cx="8428037"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2201863" y="1441450"/>
            <a:ext cx="792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00000"/>
                </a:solidFill>
              </a:rPr>
              <a:t>“Proteomic method identifies proteins nitrated in vivo during inflammatory challenge,” K. S. Aulak, M. Miyagi, L. Yan, K. A. West, D. Massillon, J. W. Crabb, and D. J. Stuehr, Proc. Natl. Acad. Sci. USA 2001; 98: 12056-12061.</a:t>
            </a:r>
          </a:p>
        </p:txBody>
      </p:sp>
      <p:sp>
        <p:nvSpPr>
          <p:cNvPr id="13317" name="Text Box 7"/>
          <p:cNvSpPr txBox="1">
            <a:spLocks noChangeArrowheads="1"/>
          </p:cNvSpPr>
          <p:nvPr/>
        </p:nvSpPr>
        <p:spPr bwMode="auto">
          <a:xfrm>
            <a:off x="2381250" y="2589213"/>
            <a:ext cx="77533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i="1">
                <a:solidFill>
                  <a:srgbClr val="000000"/>
                </a:solidFill>
              </a:rPr>
              <a:t>Anti-nitrotyrosine immunopositive proteins in lung of rats induced with LPS.</a:t>
            </a:r>
          </a:p>
        </p:txBody>
      </p:sp>
    </p:spTree>
    <p:extLst>
      <p:ext uri="{BB962C8B-B14F-4D97-AF65-F5344CB8AC3E}">
        <p14:creationId xmlns:p14="http://schemas.microsoft.com/office/powerpoint/2010/main" val="4149323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WE DO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AT OSU…</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395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27696" y="1"/>
            <a:ext cx="7682845" cy="650449"/>
          </a:xfrm>
          <a:prstGeom prst="roundRect">
            <a:avLst/>
          </a:prstGeom>
          <a:solidFill>
            <a:srgbClr val="BAC0A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1627188" y="-725488"/>
            <a:ext cx="7543800" cy="1450976"/>
          </a:xfrm>
        </p:spPr>
        <p:txBody>
          <a:bodyPr/>
          <a:lstStyle/>
          <a:p>
            <a:pPr>
              <a:defRPr/>
            </a:pPr>
            <a:r>
              <a:rPr lang="en-US" b="1" dirty="0" smtClean="0">
                <a:solidFill>
                  <a:srgbClr val="C00000"/>
                </a:solidFill>
                <a:effectLst>
                  <a:outerShdw blurRad="38100" dist="38100" dir="2700000" algn="tl">
                    <a:srgbClr val="000000">
                      <a:alpha val="43137"/>
                    </a:srgbClr>
                  </a:outerShdw>
                </a:effectLst>
              </a:rPr>
              <a:t>SERVICES at OSU Proteomics</a:t>
            </a:r>
            <a:endParaRPr lang="en-US" b="1" dirty="0">
              <a:solidFill>
                <a:srgbClr val="C00000"/>
              </a:solidFill>
              <a:effectLst>
                <a:outerShdw blurRad="38100" dist="38100" dir="2700000" algn="tl">
                  <a:srgbClr val="000000">
                    <a:alpha val="43137"/>
                  </a:srgbClr>
                </a:outerShdw>
              </a:effectLst>
            </a:endParaRPr>
          </a:p>
        </p:txBody>
      </p:sp>
      <p:sp>
        <p:nvSpPr>
          <p:cNvPr id="3" name="Text Box 18"/>
          <p:cNvSpPr txBox="1">
            <a:spLocks noChangeArrowheads="1"/>
          </p:cNvSpPr>
          <p:nvPr/>
        </p:nvSpPr>
        <p:spPr bwMode="auto">
          <a:xfrm>
            <a:off x="2820989" y="1003300"/>
            <a:ext cx="7978775" cy="24638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lIns="36576" tIns="36576" rIns="36576" bIns="36576" upright="1"/>
          <a:lstStyle/>
          <a:p>
            <a:pPr marL="342900" indent="-342900" eaLnBrk="0" fontAlgn="base" hangingPunct="0">
              <a:buFont typeface="Arial" panose="020B0604020202020204" pitchFamily="34" charset="0"/>
              <a:buChar char="•"/>
              <a:tabLst>
                <a:tab pos="457200" algn="l"/>
              </a:tabLst>
              <a:defRPr/>
            </a:pPr>
            <a:r>
              <a:rPr lang="en-US" dirty="0">
                <a:solidFill>
                  <a:srgbClr val="000000"/>
                </a:solidFill>
                <a:ea typeface="Times New Roman" panose="02020603050405020304" pitchFamily="18" charset="0"/>
                <a:cs typeface="Times New Roman" panose="02020603050405020304" pitchFamily="18" charset="0"/>
              </a:rPr>
              <a:t>Protein Growth, Induction and Expression, Protein purification</a:t>
            </a:r>
          </a:p>
          <a:p>
            <a:pPr marL="342900" indent="-342900" eaLnBrk="0" fontAlgn="base" hangingPunct="0">
              <a:buFont typeface="Arial" panose="020B0604020202020204" pitchFamily="34" charset="0"/>
              <a:buChar char="•"/>
              <a:tabLst>
                <a:tab pos="457200" algn="l"/>
              </a:tabLst>
              <a:defRPr/>
            </a:pPr>
            <a:r>
              <a:rPr lang="en-US" dirty="0" err="1">
                <a:solidFill>
                  <a:srgbClr val="000000"/>
                </a:solidFill>
                <a:ea typeface="Times New Roman" panose="02020603050405020304" pitchFamily="18" charset="0"/>
                <a:cs typeface="Times New Roman" panose="02020603050405020304" pitchFamily="18" charset="0"/>
              </a:rPr>
              <a:t>Subcloning</a:t>
            </a:r>
            <a:r>
              <a:rPr lang="en-US" dirty="0">
                <a:solidFill>
                  <a:srgbClr val="000000"/>
                </a:solidFill>
                <a:ea typeface="Times New Roman" panose="02020603050405020304" pitchFamily="18" charset="0"/>
                <a:cs typeface="Times New Roman" panose="02020603050405020304" pitchFamily="18" charset="0"/>
              </a:rPr>
              <a:t> into recombinant cell lines, Plasmid design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eaLnBrk="0" fontAlgn="base" hangingPunct="0">
              <a:buFont typeface="Arial" panose="020B0604020202020204" pitchFamily="34" charset="0"/>
              <a:buChar char="•"/>
              <a:tabLst>
                <a:tab pos="457200" algn="l"/>
              </a:tabLst>
              <a:defRPr/>
            </a:pPr>
            <a:r>
              <a:rPr lang="en-US" dirty="0">
                <a:solidFill>
                  <a:srgbClr val="000000"/>
                </a:solidFill>
                <a:ea typeface="Times New Roman" panose="02020603050405020304" pitchFamily="18" charset="0"/>
                <a:cs typeface="Times New Roman" panose="02020603050405020304" pitchFamily="18" charset="0"/>
              </a:rPr>
              <a:t>DIGE </a:t>
            </a:r>
          </a:p>
          <a:p>
            <a:pPr marL="342900" indent="-342900" eaLnBrk="0" fontAlgn="base" hangingPunct="0">
              <a:buFont typeface="Arial" panose="020B0604020202020204" pitchFamily="34" charset="0"/>
              <a:buChar char="•"/>
              <a:tabLst>
                <a:tab pos="457200" algn="l"/>
              </a:tabLst>
              <a:defRPr/>
            </a:pPr>
            <a:r>
              <a:rPr lang="en-US" dirty="0">
                <a:solidFill>
                  <a:srgbClr val="000000"/>
                </a:solidFill>
                <a:ea typeface="Times New Roman" panose="02020603050405020304" pitchFamily="18" charset="0"/>
                <a:cs typeface="Times New Roman" panose="02020603050405020304" pitchFamily="18" charset="0"/>
              </a:rPr>
              <a:t>Develop novel protein protocols, individualized for experiment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eaLnBrk="0" fontAlgn="base" hangingPunct="0">
              <a:buFont typeface="Arial" panose="020B0604020202020204" pitchFamily="34" charset="0"/>
              <a:buChar char="•"/>
              <a:tabLst>
                <a:tab pos="457200" algn="l"/>
              </a:tabLst>
              <a:defRPr/>
            </a:pPr>
            <a:r>
              <a:rPr lang="en-US" dirty="0">
                <a:solidFill>
                  <a:srgbClr val="000000"/>
                </a:solidFill>
                <a:ea typeface="Times New Roman" panose="02020603050405020304" pitchFamily="18" charset="0"/>
                <a:cs typeface="Times New Roman" panose="02020603050405020304" pitchFamily="18" charset="0"/>
              </a:rPr>
              <a:t>Selective </a:t>
            </a:r>
            <a:r>
              <a:rPr lang="en-US" dirty="0" err="1">
                <a:solidFill>
                  <a:srgbClr val="000000"/>
                </a:solidFill>
                <a:ea typeface="Times New Roman" panose="02020603050405020304" pitchFamily="18" charset="0"/>
                <a:cs typeface="Times New Roman" panose="02020603050405020304" pitchFamily="18" charset="0"/>
              </a:rPr>
              <a:t>subfractionation</a:t>
            </a:r>
            <a:r>
              <a:rPr lang="en-US" dirty="0">
                <a:solidFill>
                  <a:srgbClr val="000000"/>
                </a:solidFill>
                <a:ea typeface="Times New Roman" panose="02020603050405020304" pitchFamily="18" charset="0"/>
                <a:cs typeface="Times New Roman" panose="02020603050405020304" pitchFamily="18" charset="0"/>
              </a:rPr>
              <a:t>, Salt fractionation, Enrichment, Solubility screening, Inclusion body isolation</a:t>
            </a:r>
          </a:p>
          <a:p>
            <a:pPr marL="342900" indent="-342900" eaLnBrk="0" fontAlgn="base" hangingPunct="0">
              <a:buFont typeface="Arial" panose="020B0604020202020204" pitchFamily="34" charset="0"/>
              <a:buChar char="•"/>
              <a:tabLst>
                <a:tab pos="457200" algn="l"/>
              </a:tabLst>
              <a:defRPr/>
            </a:pPr>
            <a:r>
              <a:rPr lang="en-US" dirty="0">
                <a:solidFill>
                  <a:srgbClr val="C00000"/>
                </a:solidFill>
                <a:ea typeface="Times New Roman" panose="02020603050405020304" pitchFamily="18" charset="0"/>
                <a:cs typeface="Times New Roman" panose="02020603050405020304" pitchFamily="18" charset="0"/>
              </a:rPr>
              <a:t>Western Blotting, Far Western Blotting, </a:t>
            </a:r>
            <a:r>
              <a:rPr lang="en-US" dirty="0" err="1">
                <a:solidFill>
                  <a:srgbClr val="C00000"/>
                </a:solidFill>
                <a:ea typeface="Times New Roman" panose="02020603050405020304" pitchFamily="18" charset="0"/>
                <a:cs typeface="Times New Roman" panose="02020603050405020304" pitchFamily="18" charset="0"/>
              </a:rPr>
              <a:t>Immunoprecipitation</a:t>
            </a:r>
            <a:r>
              <a:rPr lang="en-US" dirty="0">
                <a:solidFill>
                  <a:srgbClr val="C00000"/>
                </a:solidFill>
                <a:ea typeface="Times New Roman" panose="02020603050405020304" pitchFamily="18" charset="0"/>
                <a:cs typeface="Times New Roman" panose="02020603050405020304" pitchFamily="18" charset="0"/>
              </a:rPr>
              <a:t> and Co-</a:t>
            </a:r>
            <a:r>
              <a:rPr lang="en-US" dirty="0" err="1">
                <a:solidFill>
                  <a:srgbClr val="C00000"/>
                </a:solidFill>
                <a:ea typeface="Times New Roman" panose="02020603050405020304" pitchFamily="18" charset="0"/>
                <a:cs typeface="Times New Roman" panose="02020603050405020304" pitchFamily="18" charset="0"/>
              </a:rPr>
              <a:t>immunoprecipitation</a:t>
            </a:r>
            <a:r>
              <a:rPr lang="en-US" dirty="0">
                <a:solidFill>
                  <a:srgbClr val="C00000"/>
                </a:solidFill>
                <a:ea typeface="Times New Roman" panose="02020603050405020304" pitchFamily="18" charset="0"/>
                <a:cs typeface="Times New Roman" panose="02020603050405020304" pitchFamily="18" charset="0"/>
              </a:rPr>
              <a:t>, Protein-Protein interaction studies</a:t>
            </a:r>
            <a:endPar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eaLnBrk="0" fontAlgn="base" hangingPunct="0">
              <a:buFont typeface="Arial" panose="020B0604020202020204" pitchFamily="34" charset="0"/>
              <a:buChar char="•"/>
              <a:tabLst>
                <a:tab pos="457200" algn="l"/>
              </a:tabLst>
              <a:defRPr/>
            </a:pPr>
            <a:r>
              <a:rPr lang="en-US" dirty="0">
                <a:solidFill>
                  <a:srgbClr val="000000"/>
                </a:solidFill>
                <a:ea typeface="Times New Roman" panose="02020603050405020304" pitchFamily="18" charset="0"/>
                <a:cs typeface="Times New Roman" panose="02020603050405020304" pitchFamily="18" charset="0"/>
              </a:rPr>
              <a:t>Classic chromatography: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eaLnBrk="0" fontAlgn="base" hangingPunct="0">
              <a:defRPr/>
            </a:pPr>
            <a:r>
              <a:rPr lang="en-US" dirty="0">
                <a:solidFill>
                  <a:srgbClr val="000000"/>
                </a:solidFill>
                <a:ea typeface="Times New Roman" panose="02020603050405020304" pitchFamily="18" charset="0"/>
              </a:rPr>
              <a:t>Affinity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srgbClr val="000000"/>
                </a:solidFill>
                <a:ea typeface="Times New Roman" panose="02020603050405020304" pitchFamily="18" charset="0"/>
              </a:rPr>
              <a:t>Tag purification, ionic exchange, HIC reverse phase,  SEC gel        chromatography 100,300, Immobilized metal affinity chromatography (IMAC), Heparin affinity: Protein A/G affinity column, ENDOTOXIN removal</a:t>
            </a:r>
            <a:endParaRPr lang="en-US" sz="2800" dirty="0">
              <a:solidFill>
                <a:srgbClr val="000000"/>
              </a:solidFill>
              <a:latin typeface="Times New Roman" panose="02020603050405020304" pitchFamily="18" charset="0"/>
              <a:ea typeface="Times New Roman" panose="02020603050405020304" pitchFamily="18" charset="0"/>
            </a:endParaRPr>
          </a:p>
          <a:p>
            <a:pPr marL="342900" indent="-342900" eaLnBrk="0" fontAlgn="base" hangingPunct="0">
              <a:buFont typeface="Arial" panose="020B0604020202020204" pitchFamily="34" charset="0"/>
              <a:buChar char="•"/>
              <a:tabLst>
                <a:tab pos="457200" algn="l"/>
              </a:tabLst>
              <a:defRPr/>
            </a:pPr>
            <a:r>
              <a:rPr lang="en-US" dirty="0">
                <a:solidFill>
                  <a:srgbClr val="C00000"/>
                </a:solidFill>
                <a:ea typeface="Times New Roman" panose="02020603050405020304" pitchFamily="18" charset="0"/>
                <a:cs typeface="Times New Roman" panose="02020603050405020304" pitchFamily="18" charset="0"/>
              </a:rPr>
              <a:t>SDS-PAGE and DNA Electrophoresis, reduced and/or non-reduced</a:t>
            </a:r>
            <a:endPar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eaLnBrk="0" fontAlgn="base" hangingPunct="0">
              <a:buFont typeface="Arial" panose="020B0604020202020204" pitchFamily="34" charset="0"/>
              <a:buChar char="•"/>
              <a:tabLst>
                <a:tab pos="457200" algn="l"/>
              </a:tabLst>
              <a:defRPr/>
            </a:pPr>
            <a:r>
              <a:rPr lang="en-US" dirty="0" err="1">
                <a:solidFill>
                  <a:srgbClr val="C00000"/>
                </a:solidFill>
                <a:ea typeface="Times New Roman" panose="02020603050405020304" pitchFamily="18" charset="0"/>
                <a:cs typeface="Times New Roman" panose="02020603050405020304" pitchFamily="18" charset="0"/>
              </a:rPr>
              <a:t>ProQ</a:t>
            </a:r>
            <a:r>
              <a:rPr lang="en-US" dirty="0">
                <a:solidFill>
                  <a:srgbClr val="C00000"/>
                </a:solidFill>
                <a:ea typeface="Times New Roman" panose="02020603050405020304" pitchFamily="18" charset="0"/>
                <a:cs typeface="Times New Roman" panose="02020603050405020304" pitchFamily="18" charset="0"/>
              </a:rPr>
              <a:t>, </a:t>
            </a:r>
            <a:r>
              <a:rPr lang="en-US" dirty="0" err="1">
                <a:solidFill>
                  <a:srgbClr val="C00000"/>
                </a:solidFill>
                <a:ea typeface="Times New Roman" panose="02020603050405020304" pitchFamily="18" charset="0"/>
                <a:cs typeface="Times New Roman" panose="02020603050405020304" pitchFamily="18" charset="0"/>
              </a:rPr>
              <a:t>LavaPurple</a:t>
            </a:r>
            <a:r>
              <a:rPr lang="en-US" dirty="0">
                <a:solidFill>
                  <a:srgbClr val="C00000"/>
                </a:solidFill>
                <a:ea typeface="Times New Roman" panose="02020603050405020304" pitchFamily="18" charset="0"/>
                <a:cs typeface="Times New Roman" panose="02020603050405020304" pitchFamily="18" charset="0"/>
              </a:rPr>
              <a:t>, </a:t>
            </a:r>
            <a:r>
              <a:rPr lang="en-US" dirty="0" err="1">
                <a:solidFill>
                  <a:srgbClr val="C00000"/>
                </a:solidFill>
                <a:ea typeface="Times New Roman" panose="02020603050405020304" pitchFamily="18" charset="0"/>
                <a:cs typeface="Times New Roman" panose="02020603050405020304" pitchFamily="18" charset="0"/>
              </a:rPr>
              <a:t>Sypro</a:t>
            </a:r>
            <a:r>
              <a:rPr lang="en-US" dirty="0">
                <a:solidFill>
                  <a:srgbClr val="C00000"/>
                </a:solidFill>
                <a:ea typeface="Times New Roman" panose="02020603050405020304" pitchFamily="18" charset="0"/>
                <a:cs typeface="Times New Roman" panose="02020603050405020304" pitchFamily="18" charset="0"/>
              </a:rPr>
              <a:t> and other gel staining</a:t>
            </a:r>
            <a:endPar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eaLnBrk="0" fontAlgn="base" hangingPunct="0">
              <a:buFont typeface="Arial" panose="020B0604020202020204" pitchFamily="34" charset="0"/>
              <a:buChar char="•"/>
              <a:tabLst>
                <a:tab pos="457200" algn="l"/>
              </a:tabLst>
              <a:defRPr/>
            </a:pPr>
            <a:r>
              <a:rPr lang="en-US" dirty="0">
                <a:solidFill>
                  <a:srgbClr val="000000"/>
                </a:solidFill>
                <a:ea typeface="Times New Roman" panose="02020603050405020304" pitchFamily="18" charset="0"/>
                <a:cs typeface="Times New Roman" panose="02020603050405020304" pitchFamily="18" charset="0"/>
              </a:rPr>
              <a:t>Fluorescent and Bradford Protein Quantitation</a:t>
            </a:r>
          </a:p>
          <a:p>
            <a:pPr marL="342900" indent="-342900" eaLnBrk="0" fontAlgn="base" hangingPunct="0">
              <a:buFont typeface="Arial" panose="020B0604020202020204" pitchFamily="34" charset="0"/>
              <a:buChar char="•"/>
              <a:tabLst>
                <a:tab pos="457200" algn="l"/>
              </a:tabLst>
              <a:defRPr/>
            </a:pPr>
            <a:r>
              <a:rPr lang="en-US" dirty="0">
                <a:solidFill>
                  <a:srgbClr val="C00000"/>
                </a:solidFill>
                <a:ea typeface="Times New Roman" panose="02020603050405020304" pitchFamily="18" charset="0"/>
                <a:cs typeface="Times New Roman" panose="02020603050405020304" pitchFamily="18" charset="0"/>
              </a:rPr>
              <a:t>Mass Spectrometry for protein identification</a:t>
            </a:r>
          </a:p>
          <a:p>
            <a:pPr marL="342900" indent="-342900" eaLnBrk="0" fontAlgn="base" hangingPunct="0">
              <a:buFont typeface="Arial" panose="020B0604020202020204" pitchFamily="34" charset="0"/>
              <a:buChar char="•"/>
              <a:tabLst>
                <a:tab pos="457200" algn="l"/>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lnSpc>
                <a:spcPts val="1600"/>
              </a:lnSpc>
              <a:defRPr/>
            </a:pPr>
            <a:r>
              <a:rPr lang="en-US" sz="1050" kern="1400" dirty="0">
                <a:solidFill>
                  <a:srgbClr val="000000"/>
                </a:solidFill>
                <a:latin typeface="Arial" panose="020B0604020202020204" pitchFamily="34" charset="0"/>
                <a:ea typeface="Times New Roman" panose="02020603050405020304" pitchFamily="18" charset="0"/>
              </a:rPr>
              <a:t> </a:t>
            </a:r>
            <a:endParaRPr lang="en-US" sz="1000" kern="1400" dirty="0">
              <a:solidFill>
                <a:srgbClr val="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1712914" y="1004888"/>
            <a:ext cx="4619625" cy="368300"/>
          </a:xfrm>
          <a:prstGeom prst="rect">
            <a:avLst/>
          </a:prstGeom>
          <a:noFill/>
        </p:spPr>
        <p:txBody>
          <a:bodyPr>
            <a:spAutoFit/>
          </a:bodyPr>
          <a:lstStyle/>
          <a:p>
            <a:pPr eaLnBrk="0" fontAlgn="base" hangingPunct="0">
              <a:spcBef>
                <a:spcPct val="0"/>
              </a:spcBef>
              <a:spcAft>
                <a:spcPct val="0"/>
              </a:spcAft>
              <a:defRPr/>
            </a:pPr>
            <a:r>
              <a:rPr lang="en-US" b="1" dirty="0">
                <a:solidFill>
                  <a:srgbClr val="E48312">
                    <a:lumMod val="75000"/>
                  </a:srgbClr>
                </a:solidFill>
                <a:effectLst>
                  <a:outerShdw blurRad="38100" dist="38100" dir="2700000" algn="tl">
                    <a:srgbClr val="000000">
                      <a:alpha val="43137"/>
                    </a:srgbClr>
                  </a:outerShdw>
                </a:effectLst>
                <a:latin typeface="Arial" panose="020B0604020202020204" pitchFamily="34" charset="0"/>
              </a:rPr>
              <a:t>Just ask!</a:t>
            </a:r>
          </a:p>
        </p:txBody>
      </p:sp>
      <p:sp>
        <p:nvSpPr>
          <p:cNvPr id="6" name="TextBox 5"/>
          <p:cNvSpPr txBox="1"/>
          <p:nvPr/>
        </p:nvSpPr>
        <p:spPr>
          <a:xfrm>
            <a:off x="612742" y="3902698"/>
            <a:ext cx="1583703" cy="646331"/>
          </a:xfrm>
          <a:prstGeom prst="rect">
            <a:avLst/>
          </a:prstGeom>
          <a:noFill/>
        </p:spPr>
        <p:txBody>
          <a:bodyPr wrap="square" rtlCol="0">
            <a:spAutoFit/>
          </a:bodyPr>
          <a:lstStyle/>
          <a:p>
            <a:r>
              <a:rPr lang="en-US" dirty="0" smtClean="0">
                <a:solidFill>
                  <a:srgbClr val="C00000"/>
                </a:solidFill>
              </a:rPr>
              <a:t>PTM identification!</a:t>
            </a:r>
            <a:endParaRPr lang="en-US" dirty="0">
              <a:solidFill>
                <a:srgbClr val="C00000"/>
              </a:solidFill>
            </a:endParaRPr>
          </a:p>
        </p:txBody>
      </p:sp>
    </p:spTree>
    <p:extLst>
      <p:ext uri="{BB962C8B-B14F-4D97-AF65-F5344CB8AC3E}">
        <p14:creationId xmlns:p14="http://schemas.microsoft.com/office/powerpoint/2010/main" val="3689314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29352" y="834869"/>
            <a:ext cx="8568966" cy="2092751"/>
          </a:xfrm>
          <a:prstGeom prst="roundRect">
            <a:avLst/>
          </a:prstGeom>
          <a:solidFill>
            <a:srgbClr val="BAC0AC"/>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extBox 1"/>
          <p:cNvSpPr txBox="1"/>
          <p:nvPr/>
        </p:nvSpPr>
        <p:spPr>
          <a:xfrm>
            <a:off x="2193925" y="1003301"/>
            <a:ext cx="8794750" cy="1755775"/>
          </a:xfrm>
          <a:prstGeom prst="rect">
            <a:avLst/>
          </a:prstGeom>
          <a:noFill/>
        </p:spPr>
        <p:txBody>
          <a:bodyPr>
            <a:spAutoFit/>
          </a:bodyPr>
          <a:lstStyle/>
          <a:p>
            <a:pPr eaLnBrk="0" fontAlgn="base" hangingPunct="0">
              <a:spcBef>
                <a:spcPct val="0"/>
              </a:spcBef>
              <a:spcAft>
                <a:spcPct val="0"/>
              </a:spcAft>
              <a:defRPr/>
            </a:pPr>
            <a:r>
              <a:rPr lang="en-US" sz="3600" dirty="0">
                <a:solidFill>
                  <a:srgbClr val="000000"/>
                </a:solidFill>
                <a:effectLst>
                  <a:outerShdw blurRad="38100" dist="38100" dir="2700000" algn="tl">
                    <a:srgbClr val="000000">
                      <a:alpha val="43137"/>
                    </a:srgbClr>
                  </a:outerShdw>
                </a:effectLst>
                <a:latin typeface="Arial" panose="020B0604020202020204" pitchFamily="34" charset="0"/>
              </a:rPr>
              <a:t> Mass Spec and Proteomics and</a:t>
            </a:r>
          </a:p>
          <a:p>
            <a:pPr eaLnBrk="0" fontAlgn="base" hangingPunct="0">
              <a:spcBef>
                <a:spcPct val="0"/>
              </a:spcBef>
              <a:spcAft>
                <a:spcPct val="0"/>
              </a:spcAft>
              <a:defRPr/>
            </a:pPr>
            <a:r>
              <a:rPr lang="en-US" sz="3600" dirty="0">
                <a:solidFill>
                  <a:srgbClr val="000000"/>
                </a:solidFill>
                <a:effectLst>
                  <a:outerShdw blurRad="38100" dist="38100" dir="2700000" algn="tl">
                    <a:srgbClr val="000000">
                      <a:alpha val="43137"/>
                    </a:srgbClr>
                  </a:outerShdw>
                </a:effectLst>
                <a:latin typeface="Arial" panose="020B0604020202020204" pitchFamily="34" charset="0"/>
              </a:rPr>
              <a:t> Protein Expression and Purification       </a:t>
            </a:r>
          </a:p>
          <a:p>
            <a:pPr eaLnBrk="0" fontAlgn="base" hangingPunct="0">
              <a:spcBef>
                <a:spcPct val="0"/>
              </a:spcBef>
              <a:spcAft>
                <a:spcPct val="0"/>
              </a:spcAft>
              <a:defRPr/>
            </a:pPr>
            <a:r>
              <a:rPr lang="en-US" sz="3600" dirty="0">
                <a:solidFill>
                  <a:srgbClr val="000000"/>
                </a:solidFill>
                <a:effectLst>
                  <a:outerShdw blurRad="38100" dist="38100" dir="2700000" algn="tl">
                    <a:srgbClr val="000000">
                      <a:alpha val="43137"/>
                    </a:srgbClr>
                  </a:outerShdw>
                </a:effectLst>
                <a:latin typeface="Arial" panose="020B0604020202020204" pitchFamily="34" charset="0"/>
              </a:rPr>
              <a:t>   Facility</a:t>
            </a:r>
          </a:p>
        </p:txBody>
      </p:sp>
      <p:sp>
        <p:nvSpPr>
          <p:cNvPr id="190470" name="TextBox 3"/>
          <p:cNvSpPr txBox="1">
            <a:spLocks noChangeArrowheads="1"/>
          </p:cNvSpPr>
          <p:nvPr/>
        </p:nvSpPr>
        <p:spPr bwMode="auto">
          <a:xfrm>
            <a:off x="1928814" y="3919538"/>
            <a:ext cx="7966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Biomedical Research Tower Room 250</a:t>
            </a:r>
          </a:p>
          <a:p>
            <a:pPr eaLnBrk="0" fontAlgn="base" hangingPunct="0">
              <a:spcBef>
                <a:spcPct val="0"/>
              </a:spcBef>
              <a:spcAft>
                <a:spcPct val="0"/>
              </a:spcAft>
            </a:pPr>
            <a:r>
              <a:rPr lang="en-US" altLang="en-US" b="1">
                <a:solidFill>
                  <a:srgbClr val="000000"/>
                </a:solidFill>
              </a:rPr>
              <a:t>460 West 12</a:t>
            </a:r>
            <a:r>
              <a:rPr lang="en-US" altLang="en-US" b="1" baseline="30000">
                <a:solidFill>
                  <a:srgbClr val="000000"/>
                </a:solidFill>
              </a:rPr>
              <a:t>th</a:t>
            </a:r>
            <a:r>
              <a:rPr lang="en-US" altLang="en-US" b="1">
                <a:solidFill>
                  <a:srgbClr val="000000"/>
                </a:solidFill>
              </a:rPr>
              <a:t> Street</a:t>
            </a:r>
          </a:p>
          <a:p>
            <a:pPr eaLnBrk="0" fontAlgn="base" hangingPunct="0">
              <a:spcBef>
                <a:spcPct val="0"/>
              </a:spcBef>
              <a:spcAft>
                <a:spcPct val="0"/>
              </a:spcAft>
            </a:pPr>
            <a:r>
              <a:rPr lang="en-US" altLang="en-US" b="1">
                <a:solidFill>
                  <a:srgbClr val="000000"/>
                </a:solidFill>
              </a:rPr>
              <a:t>Columbus, Ohio</a:t>
            </a:r>
          </a:p>
          <a:p>
            <a:pPr eaLnBrk="0" fontAlgn="base" hangingPunct="0">
              <a:spcBef>
                <a:spcPct val="0"/>
              </a:spcBef>
              <a:spcAft>
                <a:spcPct val="0"/>
              </a:spcAft>
            </a:pPr>
            <a:r>
              <a:rPr lang="en-US" altLang="en-US" b="1">
                <a:solidFill>
                  <a:srgbClr val="000000"/>
                </a:solidFill>
              </a:rPr>
              <a:t>Lab:  614-247-8789</a:t>
            </a:r>
          </a:p>
          <a:p>
            <a:pPr eaLnBrk="0" fontAlgn="base" hangingPunct="0">
              <a:spcBef>
                <a:spcPct val="0"/>
              </a:spcBef>
              <a:spcAft>
                <a:spcPct val="0"/>
              </a:spcAft>
            </a:pPr>
            <a:r>
              <a:rPr lang="en-US" altLang="en-US">
                <a:solidFill>
                  <a:srgbClr val="000000"/>
                </a:solidFill>
              </a:rPr>
              <a:t>			   </a:t>
            </a:r>
          </a:p>
          <a:p>
            <a:pPr eaLnBrk="0" fontAlgn="base" hangingPunct="0">
              <a:spcBef>
                <a:spcPct val="0"/>
              </a:spcBef>
              <a:spcAft>
                <a:spcPct val="0"/>
              </a:spcAft>
            </a:pPr>
            <a:r>
              <a:rPr lang="en-US" altLang="en-US">
                <a:solidFill>
                  <a:srgbClr val="000000"/>
                </a:solidFill>
              </a:rPr>
              <a:t>Arpad Somogyi, PhD – somogyi.16@osu.edu</a:t>
            </a:r>
          </a:p>
          <a:p>
            <a:pPr eaLnBrk="0" fontAlgn="base" hangingPunct="0">
              <a:spcBef>
                <a:spcPct val="0"/>
              </a:spcBef>
              <a:spcAft>
                <a:spcPct val="0"/>
              </a:spcAft>
            </a:pPr>
            <a:r>
              <a:rPr lang="en-US" altLang="en-US">
                <a:solidFill>
                  <a:srgbClr val="000000"/>
                </a:solidFill>
              </a:rPr>
              <a:t>Cindy L. James, PhD – james.456@osu.edu</a:t>
            </a:r>
          </a:p>
        </p:txBody>
      </p:sp>
      <p:pic>
        <p:nvPicPr>
          <p:cNvPr id="1904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7763" y="2962275"/>
            <a:ext cx="2381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2" name="TextBox 6"/>
          <p:cNvSpPr txBox="1">
            <a:spLocks noChangeArrowheads="1"/>
          </p:cNvSpPr>
          <p:nvPr/>
        </p:nvSpPr>
        <p:spPr bwMode="auto">
          <a:xfrm>
            <a:off x="1665288" y="188913"/>
            <a:ext cx="727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a:solidFill>
                  <a:srgbClr val="C00000"/>
                </a:solidFill>
              </a:rPr>
              <a:t>THANKS FOR LISTENING!  	</a:t>
            </a:r>
            <a:r>
              <a:rPr lang="en-US" altLang="en-US">
                <a:solidFill>
                  <a:srgbClr val="000000"/>
                </a:solidFill>
              </a:rPr>
              <a:t>	You can find us at…</a:t>
            </a:r>
          </a:p>
        </p:txBody>
      </p:sp>
    </p:spTree>
    <p:extLst>
      <p:ext uri="{BB962C8B-B14F-4D97-AF65-F5344CB8AC3E}">
        <p14:creationId xmlns:p14="http://schemas.microsoft.com/office/powerpoint/2010/main" val="2963158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42226" y="327702"/>
            <a:ext cx="6485641" cy="876692"/>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1"/>
          <p:cNvSpPr>
            <a:spLocks noGrp="1" noChangeArrowheads="1"/>
          </p:cNvSpPr>
          <p:nvPr>
            <p:ph type="title"/>
          </p:nvPr>
        </p:nvSpPr>
        <p:spPr>
          <a:xfrm>
            <a:off x="1945848" y="327702"/>
            <a:ext cx="5878399" cy="1142039"/>
          </a:xfrm>
        </p:spPr>
        <p:txBody>
          <a:bodyPr/>
          <a:lstStyle/>
          <a:p>
            <a:pPr eaLnBrk="1">
              <a:lnSpc>
                <a:spcPct val="81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smtClean="0">
                <a:effectLst>
                  <a:outerShdw blurRad="38100" dist="38100" dir="2700000" algn="tl">
                    <a:srgbClr val="000000">
                      <a:alpha val="43137"/>
                    </a:srgbClr>
                  </a:outerShdw>
                </a:effectLst>
                <a:latin typeface="Calibri" panose="020F0502020204030204" pitchFamily="34" charset="0"/>
              </a:rPr>
              <a:t>Definitions of the components:</a:t>
            </a:r>
            <a:br>
              <a:rPr lang="en-GB" altLang="en-US" dirty="0" smtClean="0">
                <a:effectLst>
                  <a:outerShdw blurRad="38100" dist="38100" dir="2700000" algn="tl">
                    <a:srgbClr val="000000">
                      <a:alpha val="43137"/>
                    </a:srgbClr>
                  </a:outerShdw>
                </a:effectLst>
                <a:latin typeface="Calibri" panose="020F0502020204030204" pitchFamily="34" charset="0"/>
              </a:rPr>
            </a:br>
            <a:endParaRPr lang="en-GB" altLang="en-US" sz="2540" dirty="0">
              <a:effectLst>
                <a:outerShdw blurRad="38100" dist="38100" dir="2700000" algn="tl">
                  <a:srgbClr val="000000">
                    <a:alpha val="43137"/>
                  </a:srgbClr>
                </a:outerShdw>
              </a:effectLst>
              <a:latin typeface="Calibri" panose="020F0502020204030204" pitchFamily="34" charset="0"/>
            </a:endParaRPr>
          </a:p>
        </p:txBody>
      </p:sp>
      <p:sp>
        <p:nvSpPr>
          <p:cNvPr id="4105" name="Text Box 8"/>
          <p:cNvSpPr txBox="1">
            <a:spLocks noChangeArrowheads="1"/>
          </p:cNvSpPr>
          <p:nvPr/>
        </p:nvSpPr>
        <p:spPr bwMode="auto">
          <a:xfrm>
            <a:off x="905607" y="1469741"/>
            <a:ext cx="10708215" cy="488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9pPr>
          </a:lstStyle>
          <a:p>
            <a:pPr algn="just" eaLnBrk="1">
              <a:buClr>
                <a:srgbClr val="000000"/>
              </a:buClr>
              <a:buSzPct val="45000"/>
              <a:buFont typeface="Wingdings" panose="05000000000000000000" pitchFamily="2" charset="2"/>
              <a:buNone/>
            </a:pPr>
            <a:r>
              <a:rPr lang="en-US" altLang="en-US" sz="1452" b="1" dirty="0">
                <a:solidFill>
                  <a:srgbClr val="C00000"/>
                </a:solidFill>
              </a:rPr>
              <a:t>1. Post-translational modification (PTM): </a:t>
            </a:r>
            <a:r>
              <a:rPr lang="en-US" altLang="en-US" sz="1452" b="1" dirty="0" smtClean="0">
                <a:solidFill>
                  <a:srgbClr val="002060"/>
                </a:solidFill>
              </a:rPr>
              <a:t>Chemical modifications at </a:t>
            </a:r>
            <a:r>
              <a:rPr lang="en-US" altLang="en-US" sz="1452" b="1" dirty="0">
                <a:solidFill>
                  <a:srgbClr val="002060"/>
                </a:solidFill>
              </a:rPr>
              <a:t>certain amino acid </a:t>
            </a:r>
            <a:r>
              <a:rPr lang="en-US" altLang="en-US" sz="1452" b="1" dirty="0" smtClean="0">
                <a:solidFill>
                  <a:srgbClr val="002060"/>
                </a:solidFill>
              </a:rPr>
              <a:t>residues - </a:t>
            </a:r>
            <a:r>
              <a:rPr lang="en-US" altLang="en-US" sz="1452" b="1" dirty="0">
                <a:solidFill>
                  <a:srgbClr val="002060"/>
                </a:solidFill>
              </a:rPr>
              <a:t>after the protein is synthesized by translation </a:t>
            </a:r>
            <a:r>
              <a:rPr lang="en-US" altLang="en-US" sz="1452" b="1" dirty="0" smtClean="0">
                <a:solidFill>
                  <a:srgbClr val="002060"/>
                </a:solidFill>
              </a:rPr>
              <a:t>- are </a:t>
            </a:r>
            <a:r>
              <a:rPr lang="en-US" altLang="en-US" sz="1452" b="1" dirty="0">
                <a:solidFill>
                  <a:srgbClr val="002060"/>
                </a:solidFill>
              </a:rPr>
              <a:t>known as post-translational modifications. These are essential for normal functioning of the protein. Some of the most commonly observed PTMs include:</a:t>
            </a: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smtClean="0">
                <a:solidFill>
                  <a:schemeClr val="tx1"/>
                </a:solidFill>
              </a:rPr>
              <a:t>		</a:t>
            </a:r>
            <a:r>
              <a:rPr lang="en-US" altLang="en-US" sz="1452" b="1" dirty="0" smtClean="0">
                <a:solidFill>
                  <a:srgbClr val="002060"/>
                </a:solidFill>
              </a:rPr>
              <a:t>a</a:t>
            </a:r>
            <a:r>
              <a:rPr lang="en-US" altLang="en-US" sz="1452" b="1" dirty="0">
                <a:solidFill>
                  <a:srgbClr val="002060"/>
                </a:solidFill>
              </a:rPr>
              <a:t>) Phosphorylation</a:t>
            </a:r>
            <a:r>
              <a:rPr lang="en-US" altLang="en-US" sz="1452" b="1" dirty="0">
                <a:solidFill>
                  <a:schemeClr val="tx1"/>
                </a:solidFill>
              </a:rPr>
              <a:t>: </a:t>
            </a:r>
            <a:r>
              <a:rPr lang="en-US" altLang="en-US" sz="1452" dirty="0">
                <a:solidFill>
                  <a:schemeClr val="tx1"/>
                </a:solidFill>
              </a:rPr>
              <a:t>The process by which a phosphate group is attached to certain amino acid side chains in the </a:t>
            </a:r>
            <a:r>
              <a:rPr lang="en-US" altLang="en-US" sz="1452" dirty="0" smtClean="0">
                <a:solidFill>
                  <a:schemeClr val="tx1"/>
                </a:solidFill>
              </a:rPr>
              <a:t>	</a:t>
            </a:r>
          </a:p>
          <a:p>
            <a:pPr algn="just" eaLnBrk="1">
              <a:buClr>
                <a:srgbClr val="000000"/>
              </a:buClr>
              <a:buSzPct val="45000"/>
              <a:buFont typeface="Wingdings" panose="05000000000000000000" pitchFamily="2" charset="2"/>
              <a:buNone/>
            </a:pPr>
            <a:r>
              <a:rPr lang="en-US" altLang="en-US" sz="1452" dirty="0">
                <a:solidFill>
                  <a:schemeClr val="tx1"/>
                </a:solidFill>
              </a:rPr>
              <a:t>	</a:t>
            </a:r>
            <a:r>
              <a:rPr lang="en-US" altLang="en-US" sz="1452" dirty="0" smtClean="0">
                <a:solidFill>
                  <a:schemeClr val="tx1"/>
                </a:solidFill>
              </a:rPr>
              <a:t>	protein</a:t>
            </a:r>
            <a:r>
              <a:rPr lang="en-US" altLang="en-US" sz="1452" dirty="0">
                <a:solidFill>
                  <a:schemeClr val="tx1"/>
                </a:solidFill>
              </a:rPr>
              <a:t>, most commonly serine, threonine and tyrosine.</a:t>
            </a:r>
            <a:endParaRPr lang="en-US" altLang="en-US" sz="1452" b="1" dirty="0">
              <a:solidFill>
                <a:schemeClr val="tx1"/>
              </a:solidFill>
            </a:endParaRP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smtClean="0">
                <a:solidFill>
                  <a:schemeClr val="tx1"/>
                </a:solidFill>
              </a:rPr>
              <a:t>	</a:t>
            </a:r>
          </a:p>
          <a:p>
            <a:pPr algn="just" eaLnBrk="1">
              <a:buClr>
                <a:srgbClr val="000000"/>
              </a:buClr>
              <a:buSzPct val="45000"/>
              <a:buFont typeface="Wingdings" panose="05000000000000000000" pitchFamily="2" charset="2"/>
              <a:buNone/>
            </a:pPr>
            <a:r>
              <a:rPr lang="en-US" altLang="en-US" sz="1452" b="1" dirty="0">
                <a:solidFill>
                  <a:schemeClr val="tx1"/>
                </a:solidFill>
              </a:rPr>
              <a:t>	</a:t>
            </a:r>
            <a:r>
              <a:rPr lang="en-US" altLang="en-US" sz="1452" b="1" dirty="0" smtClean="0">
                <a:solidFill>
                  <a:schemeClr val="tx1"/>
                </a:solidFill>
              </a:rPr>
              <a:t>	</a:t>
            </a:r>
            <a:r>
              <a:rPr lang="en-US" altLang="en-US" sz="1452" b="1" dirty="0" smtClean="0">
                <a:solidFill>
                  <a:srgbClr val="002060"/>
                </a:solidFill>
              </a:rPr>
              <a:t>b</a:t>
            </a:r>
            <a:r>
              <a:rPr lang="en-US" altLang="en-US" sz="1452" b="1" dirty="0">
                <a:solidFill>
                  <a:srgbClr val="002060"/>
                </a:solidFill>
              </a:rPr>
              <a:t>) Glycosylation</a:t>
            </a:r>
            <a:r>
              <a:rPr lang="en-US" altLang="en-US" sz="1452" b="1" dirty="0">
                <a:solidFill>
                  <a:schemeClr val="tx1"/>
                </a:solidFill>
              </a:rPr>
              <a:t>: </a:t>
            </a:r>
            <a:r>
              <a:rPr lang="en-US" altLang="en-US" sz="1452" dirty="0">
                <a:solidFill>
                  <a:schemeClr val="tx1"/>
                </a:solidFill>
              </a:rPr>
              <a:t>The attachment of sugar moieties to nitrogen or oxygen atoms present in the side chains of amino </a:t>
            </a:r>
            <a:r>
              <a:rPr lang="en-US" altLang="en-US" sz="1452" dirty="0" smtClean="0">
                <a:solidFill>
                  <a:schemeClr val="tx1"/>
                </a:solidFill>
              </a:rPr>
              <a:t>	</a:t>
            </a:r>
          </a:p>
          <a:p>
            <a:pPr algn="just" eaLnBrk="1">
              <a:buClr>
                <a:srgbClr val="000000"/>
              </a:buClr>
              <a:buSzPct val="45000"/>
              <a:buFont typeface="Wingdings" panose="05000000000000000000" pitchFamily="2" charset="2"/>
              <a:buNone/>
            </a:pPr>
            <a:r>
              <a:rPr lang="en-US" altLang="en-US" sz="1452" dirty="0">
                <a:solidFill>
                  <a:schemeClr val="tx1"/>
                </a:solidFill>
              </a:rPr>
              <a:t>	</a:t>
            </a:r>
            <a:r>
              <a:rPr lang="en-US" altLang="en-US" sz="1452" dirty="0" smtClean="0">
                <a:solidFill>
                  <a:schemeClr val="tx1"/>
                </a:solidFill>
              </a:rPr>
              <a:t>	acids </a:t>
            </a:r>
            <a:r>
              <a:rPr lang="en-US" altLang="en-US" sz="1452" dirty="0">
                <a:solidFill>
                  <a:schemeClr val="tx1"/>
                </a:solidFill>
              </a:rPr>
              <a:t>like </a:t>
            </a:r>
            <a:r>
              <a:rPr lang="en-US" altLang="en-US" sz="1452" dirty="0" smtClean="0">
                <a:solidFill>
                  <a:schemeClr val="tx1"/>
                </a:solidFill>
              </a:rPr>
              <a:t>asparagine</a:t>
            </a:r>
            <a:r>
              <a:rPr lang="en-US" altLang="en-US" sz="1452" dirty="0" smtClean="0">
                <a:solidFill>
                  <a:schemeClr val="tx1"/>
                </a:solidFill>
              </a:rPr>
              <a:t>, </a:t>
            </a:r>
            <a:r>
              <a:rPr lang="en-US" altLang="en-US" sz="1452" dirty="0">
                <a:solidFill>
                  <a:schemeClr val="tx1"/>
                </a:solidFill>
              </a:rPr>
              <a:t>serine or threonine.</a:t>
            </a:r>
            <a:endParaRPr lang="en-US" altLang="en-US" sz="1452" b="1" dirty="0">
              <a:solidFill>
                <a:schemeClr val="tx1"/>
              </a:solidFill>
            </a:endParaRP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smtClean="0">
                <a:solidFill>
                  <a:schemeClr val="tx1"/>
                </a:solidFill>
              </a:rPr>
              <a:t>	</a:t>
            </a:r>
          </a:p>
          <a:p>
            <a:pPr algn="just" eaLnBrk="1">
              <a:buClr>
                <a:srgbClr val="000000"/>
              </a:buClr>
              <a:buSzPct val="45000"/>
              <a:buFont typeface="Wingdings" panose="05000000000000000000" pitchFamily="2" charset="2"/>
              <a:buNone/>
            </a:pPr>
            <a:r>
              <a:rPr lang="en-US" altLang="en-US" sz="1452" b="1" dirty="0">
                <a:solidFill>
                  <a:schemeClr val="tx1"/>
                </a:solidFill>
              </a:rPr>
              <a:t>	</a:t>
            </a:r>
            <a:r>
              <a:rPr lang="en-US" altLang="en-US" sz="1452" b="1" dirty="0" smtClean="0">
                <a:solidFill>
                  <a:schemeClr val="tx1"/>
                </a:solidFill>
              </a:rPr>
              <a:t>	</a:t>
            </a:r>
            <a:r>
              <a:rPr lang="en-US" altLang="en-US" sz="1452" b="1" dirty="0" smtClean="0">
                <a:solidFill>
                  <a:srgbClr val="002060"/>
                </a:solidFill>
              </a:rPr>
              <a:t>c</a:t>
            </a:r>
            <a:r>
              <a:rPr lang="en-US" altLang="en-US" sz="1452" b="1" dirty="0">
                <a:solidFill>
                  <a:srgbClr val="002060"/>
                </a:solidFill>
              </a:rPr>
              <a:t>) Acylation</a:t>
            </a:r>
            <a:r>
              <a:rPr lang="en-US" altLang="en-US" sz="1452" b="1" dirty="0">
                <a:solidFill>
                  <a:schemeClr val="tx1"/>
                </a:solidFill>
              </a:rPr>
              <a:t>: </a:t>
            </a:r>
            <a:r>
              <a:rPr lang="en-US" altLang="en-US" sz="1452" dirty="0">
                <a:solidFill>
                  <a:schemeClr val="tx1"/>
                </a:solidFill>
              </a:rPr>
              <a:t>The process by which an acyl group is linked to the side chain of amino acids like </a:t>
            </a:r>
            <a:r>
              <a:rPr lang="en-US" altLang="en-US" sz="1452" dirty="0" smtClean="0">
                <a:solidFill>
                  <a:schemeClr val="tx1"/>
                </a:solidFill>
              </a:rPr>
              <a:t>asparagine, </a:t>
            </a:r>
            <a:r>
              <a:rPr lang="en-US" altLang="en-US" sz="1452" dirty="0">
                <a:solidFill>
                  <a:schemeClr val="tx1"/>
                </a:solidFill>
              </a:rPr>
              <a:t>glutamine or </a:t>
            </a:r>
            <a:endParaRPr lang="en-US" altLang="en-US" sz="1452" dirty="0" smtClean="0">
              <a:solidFill>
                <a:schemeClr val="tx1"/>
              </a:solidFill>
            </a:endParaRPr>
          </a:p>
          <a:p>
            <a:pPr algn="just" eaLnBrk="1">
              <a:buClr>
                <a:srgbClr val="000000"/>
              </a:buClr>
              <a:buSzPct val="45000"/>
              <a:buFont typeface="Wingdings" panose="05000000000000000000" pitchFamily="2" charset="2"/>
              <a:buNone/>
            </a:pPr>
            <a:r>
              <a:rPr lang="en-US" altLang="en-US" sz="1452" dirty="0">
                <a:solidFill>
                  <a:schemeClr val="tx1"/>
                </a:solidFill>
              </a:rPr>
              <a:t>	</a:t>
            </a:r>
            <a:r>
              <a:rPr lang="en-US" altLang="en-US" sz="1452" dirty="0" smtClean="0">
                <a:solidFill>
                  <a:schemeClr val="tx1"/>
                </a:solidFill>
              </a:rPr>
              <a:t>	lysine</a:t>
            </a:r>
            <a:r>
              <a:rPr lang="en-US" altLang="en-US" sz="1452" dirty="0">
                <a:solidFill>
                  <a:schemeClr val="tx1"/>
                </a:solidFill>
              </a:rPr>
              <a:t>.</a:t>
            </a:r>
            <a:endParaRPr lang="en-US" altLang="en-US" sz="1452" b="1" dirty="0">
              <a:solidFill>
                <a:schemeClr val="tx1"/>
              </a:solidFill>
            </a:endParaRP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smtClean="0">
                <a:solidFill>
                  <a:schemeClr val="tx1"/>
                </a:solidFill>
              </a:rPr>
              <a:t>	</a:t>
            </a:r>
          </a:p>
          <a:p>
            <a:pPr algn="just" eaLnBrk="1">
              <a:buClr>
                <a:srgbClr val="000000"/>
              </a:buClr>
              <a:buSzPct val="45000"/>
              <a:buFont typeface="Wingdings" panose="05000000000000000000" pitchFamily="2" charset="2"/>
              <a:buNone/>
            </a:pPr>
            <a:r>
              <a:rPr lang="en-US" altLang="en-US" sz="1452" b="1" dirty="0">
                <a:solidFill>
                  <a:schemeClr val="tx1"/>
                </a:solidFill>
              </a:rPr>
              <a:t>	</a:t>
            </a:r>
            <a:r>
              <a:rPr lang="en-US" altLang="en-US" sz="1452" b="1" dirty="0" smtClean="0">
                <a:solidFill>
                  <a:schemeClr val="tx1"/>
                </a:solidFill>
              </a:rPr>
              <a:t>	</a:t>
            </a:r>
            <a:r>
              <a:rPr lang="en-US" altLang="en-US" sz="1452" b="1" dirty="0" smtClean="0">
                <a:solidFill>
                  <a:srgbClr val="002060"/>
                </a:solidFill>
              </a:rPr>
              <a:t>d</a:t>
            </a:r>
            <a:r>
              <a:rPr lang="en-US" altLang="en-US" sz="1452" b="1" dirty="0">
                <a:solidFill>
                  <a:srgbClr val="002060"/>
                </a:solidFill>
              </a:rPr>
              <a:t>) Alkylation</a:t>
            </a:r>
            <a:r>
              <a:rPr lang="en-US" altLang="en-US" sz="1452" b="1" dirty="0">
                <a:solidFill>
                  <a:schemeClr val="tx1"/>
                </a:solidFill>
              </a:rPr>
              <a:t>: </a:t>
            </a:r>
            <a:r>
              <a:rPr lang="en-US" altLang="en-US" sz="1452" dirty="0">
                <a:solidFill>
                  <a:schemeClr val="tx1"/>
                </a:solidFill>
              </a:rPr>
              <a:t>Addition of alkyl groups, most commonly a methyl group to amino acids such as lysine or arginine. Other </a:t>
            </a:r>
            <a:endParaRPr lang="en-US" altLang="en-US" sz="1452" dirty="0" smtClean="0">
              <a:solidFill>
                <a:schemeClr val="tx1"/>
              </a:solidFill>
            </a:endParaRPr>
          </a:p>
          <a:p>
            <a:pPr algn="just" eaLnBrk="1">
              <a:buClr>
                <a:srgbClr val="000000"/>
              </a:buClr>
              <a:buSzPct val="45000"/>
              <a:buFont typeface="Wingdings" panose="05000000000000000000" pitchFamily="2" charset="2"/>
              <a:buNone/>
            </a:pPr>
            <a:r>
              <a:rPr lang="en-US" altLang="en-US" sz="1452" dirty="0">
                <a:solidFill>
                  <a:schemeClr val="tx1"/>
                </a:solidFill>
              </a:rPr>
              <a:t>	</a:t>
            </a:r>
            <a:r>
              <a:rPr lang="en-US" altLang="en-US" sz="1452" dirty="0" smtClean="0">
                <a:solidFill>
                  <a:schemeClr val="tx1"/>
                </a:solidFill>
              </a:rPr>
              <a:t>	longer </a:t>
            </a:r>
            <a:r>
              <a:rPr lang="en-US" altLang="en-US" sz="1452" dirty="0">
                <a:solidFill>
                  <a:schemeClr val="tx1"/>
                </a:solidFill>
              </a:rPr>
              <a:t>chain alkyl groups may also be attached in some cases.</a:t>
            </a:r>
            <a:endParaRPr lang="en-US" altLang="en-US" sz="1452" b="1" dirty="0">
              <a:solidFill>
                <a:schemeClr val="tx1"/>
              </a:solidFill>
            </a:endParaRPr>
          </a:p>
          <a:p>
            <a:pPr algn="just" eaLnBrk="1">
              <a:buClr>
                <a:srgbClr val="000000"/>
              </a:buClr>
              <a:buSzPct val="45000"/>
              <a:buFont typeface="Wingdings" panose="05000000000000000000" pitchFamily="2" charset="2"/>
              <a:buNone/>
            </a:pPr>
            <a:endParaRPr lang="en-US" altLang="en-US" sz="1452" b="1" dirty="0">
              <a:solidFill>
                <a:schemeClr val="tx1"/>
              </a:solidFill>
            </a:endParaRPr>
          </a:p>
          <a:p>
            <a:pPr algn="just" eaLnBrk="1">
              <a:buClr>
                <a:srgbClr val="000000"/>
              </a:buClr>
              <a:buSzPct val="45000"/>
              <a:buFont typeface="Wingdings" panose="05000000000000000000" pitchFamily="2" charset="2"/>
              <a:buNone/>
            </a:pPr>
            <a:r>
              <a:rPr lang="en-US" altLang="en-US" sz="1452" b="1" dirty="0" smtClean="0">
                <a:solidFill>
                  <a:schemeClr val="tx1"/>
                </a:solidFill>
              </a:rPr>
              <a:t>		</a:t>
            </a:r>
            <a:r>
              <a:rPr lang="en-US" altLang="en-US" sz="1452" b="1" dirty="0" smtClean="0">
                <a:solidFill>
                  <a:srgbClr val="002060"/>
                </a:solidFill>
              </a:rPr>
              <a:t>e</a:t>
            </a:r>
            <a:r>
              <a:rPr lang="en-US" altLang="en-US" sz="1452" b="1" dirty="0">
                <a:solidFill>
                  <a:srgbClr val="002060"/>
                </a:solidFill>
              </a:rPr>
              <a:t>) Hydroxylation</a:t>
            </a:r>
            <a:r>
              <a:rPr lang="en-US" altLang="en-US" sz="1452" b="1" dirty="0">
                <a:solidFill>
                  <a:schemeClr val="tx1"/>
                </a:solidFill>
              </a:rPr>
              <a:t>: </a:t>
            </a:r>
            <a:r>
              <a:rPr lang="en-US" altLang="en-US" sz="1452" dirty="0">
                <a:solidFill>
                  <a:schemeClr val="tx1"/>
                </a:solidFill>
              </a:rPr>
              <a:t>This PTM is most often found on </a:t>
            </a:r>
            <a:r>
              <a:rPr lang="en-US" altLang="en-US" sz="1452" dirty="0" err="1">
                <a:solidFill>
                  <a:schemeClr val="tx1"/>
                </a:solidFill>
              </a:rPr>
              <a:t>proline</a:t>
            </a:r>
            <a:r>
              <a:rPr lang="en-US" altLang="en-US" sz="1452" dirty="0">
                <a:solidFill>
                  <a:schemeClr val="tx1"/>
                </a:solidFill>
              </a:rPr>
              <a:t> and lysine residues which make up the collagen tissue. It </a:t>
            </a:r>
            <a:r>
              <a:rPr lang="en-US" altLang="en-US" sz="1452" dirty="0" smtClean="0">
                <a:solidFill>
                  <a:schemeClr val="tx1"/>
                </a:solidFill>
              </a:rPr>
              <a:t>	</a:t>
            </a:r>
          </a:p>
          <a:p>
            <a:pPr algn="just" eaLnBrk="1">
              <a:buClr>
                <a:srgbClr val="000000"/>
              </a:buClr>
              <a:buSzPct val="45000"/>
              <a:buFont typeface="Wingdings" panose="05000000000000000000" pitchFamily="2" charset="2"/>
              <a:buNone/>
            </a:pPr>
            <a:r>
              <a:rPr lang="en-US" altLang="en-US" sz="1452" dirty="0">
                <a:solidFill>
                  <a:schemeClr val="tx1"/>
                </a:solidFill>
              </a:rPr>
              <a:t>	</a:t>
            </a:r>
            <a:r>
              <a:rPr lang="en-US" altLang="en-US" sz="1452" dirty="0" smtClean="0">
                <a:solidFill>
                  <a:schemeClr val="tx1"/>
                </a:solidFill>
              </a:rPr>
              <a:t>	enables </a:t>
            </a:r>
            <a:r>
              <a:rPr lang="en-US" altLang="en-US" sz="1452" dirty="0">
                <a:solidFill>
                  <a:schemeClr val="tx1"/>
                </a:solidFill>
              </a:rPr>
              <a:t>crosslinking and therefore strengthening of the muscle </a:t>
            </a:r>
            <a:r>
              <a:rPr lang="en-US" altLang="en-US" sz="1452" dirty="0" err="1">
                <a:solidFill>
                  <a:schemeClr val="tx1"/>
                </a:solidFill>
              </a:rPr>
              <a:t>fibres</a:t>
            </a:r>
            <a:r>
              <a:rPr lang="en-US" altLang="en-US" sz="1452" dirty="0">
                <a:solidFill>
                  <a:schemeClr val="tx1"/>
                </a:solidFill>
              </a:rPr>
              <a:t>.</a:t>
            </a:r>
            <a:endParaRPr lang="en-US" altLang="en-US" sz="1452" b="1" dirty="0">
              <a:solidFill>
                <a:schemeClr val="tx1"/>
              </a:solidFill>
            </a:endParaRPr>
          </a:p>
        </p:txBody>
      </p:sp>
    </p:spTree>
    <p:extLst>
      <p:ext uri="{BB962C8B-B14F-4D97-AF65-F5344CB8AC3E}">
        <p14:creationId xmlns:p14="http://schemas.microsoft.com/office/powerpoint/2010/main" val="289847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07530" y="358219"/>
            <a:ext cx="5986021" cy="867266"/>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
          <p:cNvSpPr>
            <a:spLocks noGrp="1" noChangeArrowheads="1"/>
          </p:cNvSpPr>
          <p:nvPr>
            <p:ph type="title"/>
          </p:nvPr>
        </p:nvSpPr>
        <p:spPr>
          <a:xfrm>
            <a:off x="2718846" y="318275"/>
            <a:ext cx="7179154" cy="1142039"/>
          </a:xfrm>
        </p:spPr>
        <p:txBody>
          <a:bodyPr/>
          <a:lstStyle/>
          <a:p>
            <a:pPr eaLnBrk="1">
              <a:lnSpc>
                <a:spcPct val="81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smtClean="0">
                <a:effectLst>
                  <a:outerShdw blurRad="38100" dist="38100" dir="2700000" algn="tl">
                    <a:srgbClr val="000000">
                      <a:alpha val="43137"/>
                    </a:srgbClr>
                  </a:outerShdw>
                </a:effectLst>
                <a:latin typeface="Calibri" panose="020F0502020204030204" pitchFamily="34" charset="0"/>
              </a:rPr>
              <a:t>Definitions of the components</a:t>
            </a:r>
            <a:br>
              <a:rPr lang="en-GB" altLang="en-US" dirty="0" smtClean="0">
                <a:effectLst>
                  <a:outerShdw blurRad="38100" dist="38100" dir="2700000" algn="tl">
                    <a:srgbClr val="000000">
                      <a:alpha val="43137"/>
                    </a:srgbClr>
                  </a:outerShdw>
                </a:effectLst>
                <a:latin typeface="Calibri" panose="020F0502020204030204" pitchFamily="34" charset="0"/>
              </a:rPr>
            </a:br>
            <a:endParaRPr lang="en-GB" altLang="en-US" sz="2540" dirty="0">
              <a:effectLst>
                <a:outerShdw blurRad="38100" dist="38100" dir="2700000" algn="tl">
                  <a:srgbClr val="000000">
                    <a:alpha val="43137"/>
                  </a:srgbClr>
                </a:outerShdw>
              </a:effectLst>
              <a:latin typeface="Calibri" panose="020F0502020204030204" pitchFamily="34" charset="0"/>
            </a:endParaRPr>
          </a:p>
        </p:txBody>
      </p:sp>
      <p:sp>
        <p:nvSpPr>
          <p:cNvPr id="5129" name="Text Box 8"/>
          <p:cNvSpPr txBox="1">
            <a:spLocks noChangeArrowheads="1"/>
          </p:cNvSpPr>
          <p:nvPr/>
        </p:nvSpPr>
        <p:spPr bwMode="auto">
          <a:xfrm>
            <a:off x="1216057" y="1844718"/>
            <a:ext cx="9244387" cy="529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Lucida Sans Unicode" panose="020B0602030504020204" pitchFamily="34" charset="0"/>
              </a:defRPr>
            </a:lvl9pPr>
          </a:lstStyle>
          <a:p>
            <a:pPr algn="just" eaLnBrk="1">
              <a:buClr>
                <a:srgbClr val="000000"/>
              </a:buClr>
              <a:buSzPct val="45000"/>
              <a:buFont typeface="Wingdings" panose="05000000000000000000" pitchFamily="2" charset="2"/>
              <a:buNone/>
            </a:pPr>
            <a:r>
              <a:rPr lang="en-US" altLang="en-US" sz="1452" dirty="0">
                <a:solidFill>
                  <a:srgbClr val="C00000"/>
                </a:solidFill>
              </a:rPr>
              <a:t>2</a:t>
            </a:r>
            <a:r>
              <a:rPr lang="en-US" altLang="en-US" sz="1452" b="1" dirty="0">
                <a:solidFill>
                  <a:srgbClr val="C00000"/>
                </a:solidFill>
              </a:rPr>
              <a:t>. Protein translation</a:t>
            </a:r>
            <a:r>
              <a:rPr lang="en-US" altLang="en-US" sz="1452" b="1" dirty="0">
                <a:solidFill>
                  <a:schemeClr val="tx1"/>
                </a:solidFill>
              </a:rPr>
              <a:t>: </a:t>
            </a:r>
            <a:r>
              <a:rPr lang="en-US" altLang="en-US" sz="1452" dirty="0">
                <a:solidFill>
                  <a:srgbClr val="002060"/>
                </a:solidFill>
              </a:rPr>
              <a:t>The process by which the mRNA template is read by ribosomes to synthesize the corresponding protein molecule on the basis of the three letter codons, which code for specific amino acids.</a:t>
            </a:r>
          </a:p>
          <a:p>
            <a:pPr algn="just" eaLnBrk="1">
              <a:buClr>
                <a:srgbClr val="000000"/>
              </a:buClr>
              <a:buSzPct val="45000"/>
              <a:buFont typeface="Wingdings" panose="05000000000000000000" pitchFamily="2" charset="2"/>
              <a:buNone/>
            </a:pPr>
            <a:endParaRPr lang="en-GB" altLang="en-US" sz="1452" dirty="0">
              <a:solidFill>
                <a:srgbClr val="FF0000"/>
              </a:solidFill>
            </a:endParaRPr>
          </a:p>
          <a:p>
            <a:pPr algn="just" eaLnBrk="1">
              <a:buClr>
                <a:srgbClr val="000000"/>
              </a:buClr>
              <a:buSzPct val="45000"/>
              <a:buFont typeface="Wingdings" panose="05000000000000000000" pitchFamily="2" charset="2"/>
              <a:buNone/>
            </a:pPr>
            <a:r>
              <a:rPr lang="en-GB" altLang="en-US" sz="1452" dirty="0">
                <a:solidFill>
                  <a:srgbClr val="C00000"/>
                </a:solidFill>
              </a:rPr>
              <a:t>3. </a:t>
            </a:r>
            <a:r>
              <a:rPr lang="en-GB" altLang="en-US" sz="1452" b="1" dirty="0">
                <a:solidFill>
                  <a:srgbClr val="C00000"/>
                </a:solidFill>
              </a:rPr>
              <a:t>Cytosol</a:t>
            </a:r>
            <a:r>
              <a:rPr lang="en-GB" altLang="en-US" sz="1452" b="1" dirty="0">
                <a:solidFill>
                  <a:srgbClr val="000000"/>
                </a:solidFill>
              </a:rPr>
              <a:t>: </a:t>
            </a:r>
            <a:r>
              <a:rPr lang="en-GB" altLang="en-US" sz="1452" dirty="0">
                <a:solidFill>
                  <a:srgbClr val="002060"/>
                </a:solidFill>
              </a:rPr>
              <a:t>A cellular compartment that serves as the site for protein synthesis</a:t>
            </a:r>
            <a:r>
              <a:rPr lang="en-GB" altLang="en-US" sz="1452" dirty="0">
                <a:solidFill>
                  <a:srgbClr val="000000"/>
                </a:solidFill>
              </a:rPr>
              <a:t>.</a:t>
            </a:r>
            <a:endParaRPr lang="en-GB" altLang="en-US" sz="1452" b="1" dirty="0">
              <a:solidFill>
                <a:srgbClr val="000000"/>
              </a:solidFill>
            </a:endParaRPr>
          </a:p>
          <a:p>
            <a:pPr algn="just" eaLnBrk="1">
              <a:buClr>
                <a:srgbClr val="000000"/>
              </a:buClr>
              <a:buSzPct val="45000"/>
              <a:buFont typeface="Wingdings" panose="05000000000000000000" pitchFamily="2" charset="2"/>
              <a:buNone/>
            </a:pPr>
            <a:endParaRPr lang="en-GB" altLang="en-US" sz="1452" dirty="0">
              <a:solidFill>
                <a:srgbClr val="000000"/>
              </a:solidFill>
            </a:endParaRPr>
          </a:p>
          <a:p>
            <a:pPr algn="just" eaLnBrk="1">
              <a:buClr>
                <a:srgbClr val="000000"/>
              </a:buClr>
              <a:buSzPct val="45000"/>
              <a:buFont typeface="Wingdings" panose="05000000000000000000" pitchFamily="2" charset="2"/>
              <a:buNone/>
            </a:pPr>
            <a:r>
              <a:rPr lang="en-GB" altLang="en-US" sz="1452" dirty="0">
                <a:solidFill>
                  <a:srgbClr val="C00000"/>
                </a:solidFill>
              </a:rPr>
              <a:t>4.</a:t>
            </a:r>
            <a:r>
              <a:rPr lang="en-GB" altLang="en-US" sz="1452" b="1" dirty="0">
                <a:solidFill>
                  <a:srgbClr val="C00000"/>
                </a:solidFill>
              </a:rPr>
              <a:t> Signal sequence</a:t>
            </a:r>
            <a:r>
              <a:rPr lang="en-GB" altLang="en-US" sz="1452" b="1" dirty="0">
                <a:solidFill>
                  <a:srgbClr val="000000"/>
                </a:solidFill>
              </a:rPr>
              <a:t>: </a:t>
            </a:r>
            <a:r>
              <a:rPr lang="en-GB" altLang="en-US" sz="1452" dirty="0">
                <a:solidFill>
                  <a:srgbClr val="002060"/>
                </a:solidFill>
              </a:rPr>
              <a:t>A sequence that helps in directing the newly synthesized polypeptide chain to its appropriate intracellular organelle. This sequence is most often cleaved following protein folding and PTM.</a:t>
            </a:r>
            <a:endParaRPr lang="en-GB" altLang="en-US" sz="1452" b="1" dirty="0">
              <a:solidFill>
                <a:srgbClr val="002060"/>
              </a:solidFill>
            </a:endParaRPr>
          </a:p>
          <a:p>
            <a:pPr algn="just" eaLnBrk="1">
              <a:buClr>
                <a:srgbClr val="000000"/>
              </a:buClr>
              <a:buSzPct val="45000"/>
              <a:buFont typeface="Wingdings" panose="05000000000000000000" pitchFamily="2" charset="2"/>
              <a:buNone/>
            </a:pPr>
            <a:endParaRPr lang="en-GB" altLang="en-US" sz="1452" dirty="0">
              <a:solidFill>
                <a:srgbClr val="002060"/>
              </a:solidFill>
            </a:endParaRPr>
          </a:p>
          <a:p>
            <a:pPr algn="just" eaLnBrk="1">
              <a:buClr>
                <a:srgbClr val="000000"/>
              </a:buClr>
              <a:buSzPct val="45000"/>
              <a:buFont typeface="Wingdings" panose="05000000000000000000" pitchFamily="2" charset="2"/>
              <a:buNone/>
            </a:pPr>
            <a:r>
              <a:rPr lang="en-GB" altLang="en-US" sz="1452" dirty="0">
                <a:solidFill>
                  <a:srgbClr val="C00000"/>
                </a:solidFill>
              </a:rPr>
              <a:t>5. </a:t>
            </a:r>
            <a:r>
              <a:rPr lang="en-GB" altLang="en-US" sz="1452" b="1" dirty="0">
                <a:solidFill>
                  <a:srgbClr val="C00000"/>
                </a:solidFill>
              </a:rPr>
              <a:t>Endoplasmic reticulum</a:t>
            </a:r>
            <a:r>
              <a:rPr lang="en-GB" altLang="en-US" sz="1452" b="1" dirty="0">
                <a:solidFill>
                  <a:srgbClr val="000000"/>
                </a:solidFill>
              </a:rPr>
              <a:t>: </a:t>
            </a:r>
            <a:r>
              <a:rPr lang="en-GB" altLang="en-US" sz="1452" dirty="0">
                <a:solidFill>
                  <a:srgbClr val="002060"/>
                </a:solidFill>
              </a:rPr>
              <a:t>A membrane-bound cellular organelle that acts as a site for post-translational modification of the newly synthesized polypeptide chains. </a:t>
            </a:r>
            <a:endParaRPr lang="en-GB" altLang="en-US" sz="1452" b="1" dirty="0">
              <a:solidFill>
                <a:srgbClr val="002060"/>
              </a:solidFill>
            </a:endParaRPr>
          </a:p>
          <a:p>
            <a:pPr algn="just" eaLnBrk="1">
              <a:buClr>
                <a:srgbClr val="000000"/>
              </a:buClr>
              <a:buSzPct val="45000"/>
              <a:buFont typeface="Wingdings" panose="05000000000000000000" pitchFamily="2" charset="2"/>
              <a:buNone/>
            </a:pPr>
            <a:endParaRPr lang="en-GB" altLang="en-US" sz="1452" b="1" dirty="0">
              <a:solidFill>
                <a:srgbClr val="000000"/>
              </a:solidFill>
            </a:endParaRPr>
          </a:p>
          <a:p>
            <a:pPr algn="just" eaLnBrk="1">
              <a:buClr>
                <a:srgbClr val="000000"/>
              </a:buClr>
              <a:buSzPct val="45000"/>
              <a:buFont typeface="Wingdings" panose="05000000000000000000" pitchFamily="2" charset="2"/>
              <a:buNone/>
            </a:pPr>
            <a:r>
              <a:rPr lang="en-GB" altLang="en-US" sz="1452" b="1" dirty="0">
                <a:solidFill>
                  <a:srgbClr val="C00000"/>
                </a:solidFill>
              </a:rPr>
              <a:t>6. Cleaved protein</a:t>
            </a:r>
            <a:r>
              <a:rPr lang="en-GB" altLang="en-US" sz="1452" b="1" dirty="0">
                <a:solidFill>
                  <a:srgbClr val="000000"/>
                </a:solidFill>
              </a:rPr>
              <a:t>: </a:t>
            </a:r>
            <a:r>
              <a:rPr lang="en-GB" altLang="en-US" sz="1452" dirty="0">
                <a:solidFill>
                  <a:srgbClr val="002060"/>
                </a:solidFill>
              </a:rPr>
              <a:t>The protein product obtained after removal of certain amino acid sequences such as N- or C-terminal sequences, signal sequence etc.</a:t>
            </a:r>
            <a:endParaRPr lang="en-GB" altLang="en-US" sz="1452" b="1" dirty="0">
              <a:solidFill>
                <a:srgbClr val="002060"/>
              </a:solidFill>
            </a:endParaRPr>
          </a:p>
        </p:txBody>
      </p:sp>
    </p:spTree>
    <p:extLst>
      <p:ext uri="{BB962C8B-B14F-4D97-AF65-F5344CB8AC3E}">
        <p14:creationId xmlns:p14="http://schemas.microsoft.com/office/powerpoint/2010/main" val="2301385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277814"/>
            <a:ext cx="5662367" cy="73085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Joe's stuff - 2003\PTM ta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295400"/>
            <a:ext cx="69008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p:txBody>
          <a:bodyPr/>
          <a:lstStyle/>
          <a:p>
            <a:pPr eaLnBrk="1" hangingPunct="1"/>
            <a:r>
              <a:rPr lang="en-US" altLang="en-US" smtClean="0">
                <a:latin typeface="Arial" panose="020B0604020202020204" pitchFamily="34" charset="0"/>
              </a:rPr>
              <a:t>Proteomic analysis of PTMs</a:t>
            </a:r>
          </a:p>
        </p:txBody>
      </p:sp>
      <p:sp>
        <p:nvSpPr>
          <p:cNvPr id="10244" name="Text Box 4"/>
          <p:cNvSpPr txBox="1">
            <a:spLocks noChangeArrowheads="1"/>
          </p:cNvSpPr>
          <p:nvPr/>
        </p:nvSpPr>
        <p:spPr bwMode="auto">
          <a:xfrm>
            <a:off x="9128126" y="5473701"/>
            <a:ext cx="13874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a:solidFill>
                  <a:srgbClr val="000000"/>
                </a:solidFill>
              </a:rPr>
              <a:t>Mann and Jensen, Nature Biotech. 21, 255 (2003)</a:t>
            </a:r>
          </a:p>
        </p:txBody>
      </p:sp>
    </p:spTree>
    <p:extLst>
      <p:ext uri="{BB962C8B-B14F-4D97-AF65-F5344CB8AC3E}">
        <p14:creationId xmlns:p14="http://schemas.microsoft.com/office/powerpoint/2010/main" val="1990926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3"/>
            </a:gs>
            <a:gs pos="0">
              <a:schemeClr val="accent1">
                <a:lumMod val="45000"/>
                <a:lumOff val="55000"/>
              </a:schemeClr>
            </a:gs>
            <a:gs pos="0">
              <a:schemeClr val="accent1">
                <a:lumMod val="45000"/>
                <a:lumOff val="55000"/>
              </a:schemeClr>
            </a:gs>
            <a:gs pos="100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normAutofit lnSpcReduction="10000"/>
          </a:bodyPr>
          <a:lstStyle/>
          <a:p>
            <a:pPr>
              <a:defRPr/>
            </a:pPr>
            <a:fld id="{8D3D5E6D-67C9-4315-9846-E50BEC4E96DA}" type="slidenum">
              <a:rPr lang="en-US"/>
              <a:pPr>
                <a:defRPr/>
              </a:pPr>
              <a:t>8</a:t>
            </a:fld>
            <a:endParaRPr lang="en-US" dirty="0"/>
          </a:p>
        </p:txBody>
      </p:sp>
      <p:sp>
        <p:nvSpPr>
          <p:cNvPr id="13315" name="Rectangle 2"/>
          <p:cNvSpPr>
            <a:spLocks noGrp="1" noChangeArrowheads="1"/>
          </p:cNvSpPr>
          <p:nvPr>
            <p:ph type="title"/>
          </p:nvPr>
        </p:nvSpPr>
        <p:spPr/>
        <p:txBody>
          <a:bodyPr/>
          <a:lstStyle/>
          <a:p>
            <a:pPr eaLnBrk="1" hangingPunct="1"/>
            <a:r>
              <a:rPr lang="en-US" altLang="en-US" b="1" dirty="0">
                <a:solidFill>
                  <a:srgbClr val="000066"/>
                </a:solidFill>
                <a:latin typeface="Garamond" pitchFamily="18" charset="0"/>
              </a:rPr>
              <a:t>Adduct formation – expect the unexpected</a:t>
            </a:r>
          </a:p>
        </p:txBody>
      </p:sp>
      <p:sp>
        <p:nvSpPr>
          <p:cNvPr id="13316" name="Text Box 156"/>
          <p:cNvSpPr txBox="1">
            <a:spLocks noChangeArrowheads="1"/>
          </p:cNvSpPr>
          <p:nvPr/>
        </p:nvSpPr>
        <p:spPr bwMode="auto">
          <a:xfrm>
            <a:off x="2117725" y="1512889"/>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Garamond" pitchFamily="18" charset="0"/>
              </a:defRPr>
            </a:lvl1pPr>
            <a:lvl2pPr marL="742950" indent="-285750">
              <a:defRPr sz="1000">
                <a:solidFill>
                  <a:schemeClr val="tx1"/>
                </a:solidFill>
                <a:latin typeface="Garamond" pitchFamily="18" charset="0"/>
              </a:defRPr>
            </a:lvl2pPr>
            <a:lvl3pPr marL="1143000" indent="-228600">
              <a:defRPr sz="1000">
                <a:solidFill>
                  <a:schemeClr val="tx1"/>
                </a:solidFill>
                <a:latin typeface="Garamond" pitchFamily="18" charset="0"/>
              </a:defRPr>
            </a:lvl3pPr>
            <a:lvl4pPr marL="1600200" indent="-228600">
              <a:defRPr sz="1000">
                <a:solidFill>
                  <a:schemeClr val="tx1"/>
                </a:solidFill>
                <a:latin typeface="Garamond" pitchFamily="18" charset="0"/>
              </a:defRPr>
            </a:lvl4pPr>
            <a:lvl5pPr marL="2057400" indent="-228600">
              <a:defRPr sz="1000">
                <a:solidFill>
                  <a:schemeClr val="tx1"/>
                </a:solidFill>
                <a:latin typeface="Garamond" pitchFamily="18" charset="0"/>
              </a:defRPr>
            </a:lvl5pPr>
            <a:lvl6pPr marL="2514600" indent="-228600" eaLnBrk="0" fontAlgn="base" hangingPunct="0">
              <a:spcBef>
                <a:spcPct val="0"/>
              </a:spcBef>
              <a:spcAft>
                <a:spcPct val="0"/>
              </a:spcAft>
              <a:defRPr sz="1000">
                <a:solidFill>
                  <a:schemeClr val="tx1"/>
                </a:solidFill>
                <a:latin typeface="Garamond" pitchFamily="18" charset="0"/>
              </a:defRPr>
            </a:lvl6pPr>
            <a:lvl7pPr marL="2971800" indent="-228600" eaLnBrk="0" fontAlgn="base" hangingPunct="0">
              <a:spcBef>
                <a:spcPct val="0"/>
              </a:spcBef>
              <a:spcAft>
                <a:spcPct val="0"/>
              </a:spcAft>
              <a:defRPr sz="1000">
                <a:solidFill>
                  <a:schemeClr val="tx1"/>
                </a:solidFill>
                <a:latin typeface="Garamond" pitchFamily="18" charset="0"/>
              </a:defRPr>
            </a:lvl7pPr>
            <a:lvl8pPr marL="3429000" indent="-228600" eaLnBrk="0" fontAlgn="base" hangingPunct="0">
              <a:spcBef>
                <a:spcPct val="0"/>
              </a:spcBef>
              <a:spcAft>
                <a:spcPct val="0"/>
              </a:spcAft>
              <a:defRPr sz="1000">
                <a:solidFill>
                  <a:schemeClr val="tx1"/>
                </a:solidFill>
                <a:latin typeface="Garamond" pitchFamily="18" charset="0"/>
              </a:defRPr>
            </a:lvl8pPr>
            <a:lvl9pPr marL="3886200" indent="-228600" eaLnBrk="0" fontAlgn="base" hangingPunct="0">
              <a:spcBef>
                <a:spcPct val="0"/>
              </a:spcBef>
              <a:spcAft>
                <a:spcPct val="0"/>
              </a:spcAft>
              <a:defRPr sz="1000">
                <a:solidFill>
                  <a:schemeClr val="tx1"/>
                </a:solidFill>
                <a:latin typeface="Garamond" pitchFamily="18" charset="0"/>
              </a:defRPr>
            </a:lvl9pPr>
          </a:lstStyle>
          <a:p>
            <a:endParaRPr lang="en-US" altLang="en-US"/>
          </a:p>
        </p:txBody>
      </p:sp>
      <p:graphicFrame>
        <p:nvGraphicFramePr>
          <p:cNvPr id="13317" name="Object 7"/>
          <p:cNvGraphicFramePr>
            <a:graphicFrameLocks noChangeAspect="1"/>
          </p:cNvGraphicFramePr>
          <p:nvPr/>
        </p:nvGraphicFramePr>
        <p:xfrm>
          <a:off x="1828800" y="1295400"/>
          <a:ext cx="8699500" cy="4800600"/>
        </p:xfrm>
        <a:graphic>
          <a:graphicData uri="http://schemas.openxmlformats.org/presentationml/2006/ole">
            <mc:AlternateContent xmlns:mc="http://schemas.openxmlformats.org/markup-compatibility/2006">
              <mc:Choice xmlns:v="urn:schemas-microsoft-com:vml" Requires="v">
                <p:oleObj spid="_x0000_s20494" name="Worksheet" r:id="rId4" imgW="10753722" imgH="5934143" progId="Excel.Sheet.12">
                  <p:embed/>
                </p:oleObj>
              </mc:Choice>
              <mc:Fallback>
                <p:oleObj name="Worksheet" r:id="rId4" imgW="10753722" imgH="5934143"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295400"/>
                        <a:ext cx="8699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8" name="Rectangle 8"/>
          <p:cNvSpPr>
            <a:spLocks noChangeArrowheads="1"/>
          </p:cNvSpPr>
          <p:nvPr/>
        </p:nvSpPr>
        <p:spPr bwMode="auto">
          <a:xfrm>
            <a:off x="1828801" y="6324600"/>
            <a:ext cx="435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Garamond" pitchFamily="18" charset="0"/>
              </a:defRPr>
            </a:lvl1pPr>
            <a:lvl2pPr marL="742950" indent="-285750">
              <a:defRPr sz="1000">
                <a:solidFill>
                  <a:schemeClr val="tx1"/>
                </a:solidFill>
                <a:latin typeface="Garamond" pitchFamily="18" charset="0"/>
              </a:defRPr>
            </a:lvl2pPr>
            <a:lvl3pPr marL="1143000" indent="-228600">
              <a:defRPr sz="1000">
                <a:solidFill>
                  <a:schemeClr val="tx1"/>
                </a:solidFill>
                <a:latin typeface="Garamond" pitchFamily="18" charset="0"/>
              </a:defRPr>
            </a:lvl3pPr>
            <a:lvl4pPr marL="1600200" indent="-228600">
              <a:defRPr sz="1000">
                <a:solidFill>
                  <a:schemeClr val="tx1"/>
                </a:solidFill>
                <a:latin typeface="Garamond" pitchFamily="18" charset="0"/>
              </a:defRPr>
            </a:lvl4pPr>
            <a:lvl5pPr marL="2057400" indent="-228600">
              <a:defRPr sz="1000">
                <a:solidFill>
                  <a:schemeClr val="tx1"/>
                </a:solidFill>
                <a:latin typeface="Garamond" pitchFamily="18" charset="0"/>
              </a:defRPr>
            </a:lvl5pPr>
            <a:lvl6pPr marL="2514600" indent="-228600" eaLnBrk="0" fontAlgn="base" hangingPunct="0">
              <a:spcBef>
                <a:spcPct val="0"/>
              </a:spcBef>
              <a:spcAft>
                <a:spcPct val="0"/>
              </a:spcAft>
              <a:defRPr sz="1000">
                <a:solidFill>
                  <a:schemeClr val="tx1"/>
                </a:solidFill>
                <a:latin typeface="Garamond" pitchFamily="18" charset="0"/>
              </a:defRPr>
            </a:lvl6pPr>
            <a:lvl7pPr marL="2971800" indent="-228600" eaLnBrk="0" fontAlgn="base" hangingPunct="0">
              <a:spcBef>
                <a:spcPct val="0"/>
              </a:spcBef>
              <a:spcAft>
                <a:spcPct val="0"/>
              </a:spcAft>
              <a:defRPr sz="1000">
                <a:solidFill>
                  <a:schemeClr val="tx1"/>
                </a:solidFill>
                <a:latin typeface="Garamond" pitchFamily="18" charset="0"/>
              </a:defRPr>
            </a:lvl7pPr>
            <a:lvl8pPr marL="3429000" indent="-228600" eaLnBrk="0" fontAlgn="base" hangingPunct="0">
              <a:spcBef>
                <a:spcPct val="0"/>
              </a:spcBef>
              <a:spcAft>
                <a:spcPct val="0"/>
              </a:spcAft>
              <a:defRPr sz="1000">
                <a:solidFill>
                  <a:schemeClr val="tx1"/>
                </a:solidFill>
                <a:latin typeface="Garamond" pitchFamily="18" charset="0"/>
              </a:defRPr>
            </a:lvl8pPr>
            <a:lvl9pPr marL="3886200" indent="-228600" eaLnBrk="0" fontAlgn="base" hangingPunct="0">
              <a:spcBef>
                <a:spcPct val="0"/>
              </a:spcBef>
              <a:spcAft>
                <a:spcPct val="0"/>
              </a:spcAft>
              <a:defRPr sz="1000">
                <a:solidFill>
                  <a:schemeClr val="tx1"/>
                </a:solidFill>
                <a:latin typeface="Garamond" pitchFamily="18" charset="0"/>
              </a:defRPr>
            </a:lvl9pPr>
          </a:lstStyle>
          <a:p>
            <a:r>
              <a:rPr lang="en-US" altLang="en-US"/>
              <a:t>Statistics: Adducts in NIST12 MS/MS DB (80,000 spectra)</a:t>
            </a:r>
          </a:p>
          <a:p>
            <a:r>
              <a:rPr lang="en-US" altLang="en-US"/>
              <a:t>Most common adducts for LC-MS ([M+H]+ [M+Na]+ [M+NH4]+ [M+acetate]+)</a:t>
            </a:r>
          </a:p>
        </p:txBody>
      </p:sp>
      <p:sp>
        <p:nvSpPr>
          <p:cNvPr id="13319" name="TextBox 11"/>
          <p:cNvSpPr txBox="1">
            <a:spLocks noChangeArrowheads="1"/>
          </p:cNvSpPr>
          <p:nvPr/>
        </p:nvSpPr>
        <p:spPr bwMode="auto">
          <a:xfrm>
            <a:off x="8731250" y="6083301"/>
            <a:ext cx="17541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Garamond" pitchFamily="18" charset="0"/>
              </a:defRPr>
            </a:lvl1pPr>
            <a:lvl2pPr marL="742950" indent="-285750">
              <a:defRPr sz="1000">
                <a:solidFill>
                  <a:schemeClr val="tx1"/>
                </a:solidFill>
                <a:latin typeface="Garamond" pitchFamily="18" charset="0"/>
              </a:defRPr>
            </a:lvl2pPr>
            <a:lvl3pPr marL="1143000" indent="-228600">
              <a:defRPr sz="1000">
                <a:solidFill>
                  <a:schemeClr val="tx1"/>
                </a:solidFill>
                <a:latin typeface="Garamond" pitchFamily="18" charset="0"/>
              </a:defRPr>
            </a:lvl3pPr>
            <a:lvl4pPr marL="1600200" indent="-228600">
              <a:defRPr sz="1000">
                <a:solidFill>
                  <a:schemeClr val="tx1"/>
                </a:solidFill>
                <a:latin typeface="Garamond" pitchFamily="18" charset="0"/>
              </a:defRPr>
            </a:lvl4pPr>
            <a:lvl5pPr marL="2057400" indent="-228600">
              <a:defRPr sz="1000">
                <a:solidFill>
                  <a:schemeClr val="tx1"/>
                </a:solidFill>
                <a:latin typeface="Garamond" pitchFamily="18" charset="0"/>
              </a:defRPr>
            </a:lvl5pPr>
            <a:lvl6pPr marL="2514600" indent="-228600" eaLnBrk="0" fontAlgn="base" hangingPunct="0">
              <a:spcBef>
                <a:spcPct val="0"/>
              </a:spcBef>
              <a:spcAft>
                <a:spcPct val="0"/>
              </a:spcAft>
              <a:defRPr sz="1000">
                <a:solidFill>
                  <a:schemeClr val="tx1"/>
                </a:solidFill>
                <a:latin typeface="Garamond" pitchFamily="18" charset="0"/>
              </a:defRPr>
            </a:lvl6pPr>
            <a:lvl7pPr marL="2971800" indent="-228600" eaLnBrk="0" fontAlgn="base" hangingPunct="0">
              <a:spcBef>
                <a:spcPct val="0"/>
              </a:spcBef>
              <a:spcAft>
                <a:spcPct val="0"/>
              </a:spcAft>
              <a:defRPr sz="1000">
                <a:solidFill>
                  <a:schemeClr val="tx1"/>
                </a:solidFill>
                <a:latin typeface="Garamond" pitchFamily="18" charset="0"/>
              </a:defRPr>
            </a:lvl7pPr>
            <a:lvl8pPr marL="3429000" indent="-228600" eaLnBrk="0" fontAlgn="base" hangingPunct="0">
              <a:spcBef>
                <a:spcPct val="0"/>
              </a:spcBef>
              <a:spcAft>
                <a:spcPct val="0"/>
              </a:spcAft>
              <a:defRPr sz="1000">
                <a:solidFill>
                  <a:schemeClr val="tx1"/>
                </a:solidFill>
                <a:latin typeface="Garamond" pitchFamily="18" charset="0"/>
              </a:defRPr>
            </a:lvl8pPr>
            <a:lvl9pPr marL="3886200" indent="-228600" eaLnBrk="0" fontAlgn="base" hangingPunct="0">
              <a:spcBef>
                <a:spcPct val="0"/>
              </a:spcBef>
              <a:spcAft>
                <a:spcPct val="0"/>
              </a:spcAft>
              <a:defRPr sz="1000">
                <a:solidFill>
                  <a:schemeClr val="tx1"/>
                </a:solidFill>
                <a:latin typeface="Garamond" pitchFamily="18" charset="0"/>
              </a:defRPr>
            </a:lvl9pPr>
          </a:lstStyle>
          <a:p>
            <a:r>
              <a:rPr lang="en-US" altLang="en-US"/>
              <a:t>…around 290 different adducts</a:t>
            </a:r>
          </a:p>
        </p:txBody>
      </p:sp>
    </p:spTree>
    <p:extLst>
      <p:ext uri="{BB962C8B-B14F-4D97-AF65-F5344CB8AC3E}">
        <p14:creationId xmlns:p14="http://schemas.microsoft.com/office/powerpoint/2010/main" val="317933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3"/>
            </a:gs>
            <a:gs pos="0">
              <a:schemeClr val="accent1">
                <a:lumMod val="45000"/>
                <a:lumOff val="55000"/>
              </a:schemeClr>
            </a:gs>
            <a:gs pos="100000">
              <a:schemeClr val="accent1">
                <a:lumMod val="45000"/>
                <a:lumOff val="55000"/>
              </a:schemeClr>
            </a:gs>
            <a:gs pos="100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2924963" y="575840"/>
            <a:ext cx="6115343" cy="686415"/>
          </a:xfrm>
          <a:prstGeom prst="roundRect">
            <a:avLst/>
          </a:prstGeom>
          <a:solidFill>
            <a:srgbClr val="CFCFD3"/>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4"/>
          <p:cNvSpPr>
            <a:spLocks noGrp="1" noChangeArrowheads="1"/>
          </p:cNvSpPr>
          <p:nvPr>
            <p:ph type="title"/>
          </p:nvPr>
        </p:nvSpPr>
        <p:spPr>
          <a:xfrm>
            <a:off x="3132352" y="439737"/>
            <a:ext cx="6734175" cy="766763"/>
          </a:xfrm>
        </p:spPr>
        <p:txBody>
          <a:bodyPr/>
          <a:lstStyle/>
          <a:p>
            <a:pPr eaLnBrk="1" hangingPunct="1"/>
            <a:r>
              <a:rPr lang="en-US" altLang="zh-TW" sz="3600" b="1" dirty="0" err="1">
                <a:solidFill>
                  <a:schemeClr val="tx1">
                    <a:lumMod val="95000"/>
                    <a:lumOff val="5000"/>
                  </a:schemeClr>
                </a:solidFill>
                <a:latin typeface="Times New Roman" panose="02020603050405020304" pitchFamily="18" charset="0"/>
              </a:rPr>
              <a:t>ExPASy</a:t>
            </a:r>
            <a:r>
              <a:rPr lang="en-US" altLang="zh-TW" sz="4000" b="1" dirty="0">
                <a:solidFill>
                  <a:schemeClr val="tx1">
                    <a:lumMod val="95000"/>
                    <a:lumOff val="5000"/>
                  </a:schemeClr>
                </a:solidFill>
                <a:latin typeface="Times New Roman" panose="02020603050405020304" pitchFamily="18" charset="0"/>
              </a:rPr>
              <a:t> – </a:t>
            </a:r>
            <a:r>
              <a:rPr lang="en-US" altLang="zh-TW" sz="3200" b="1" dirty="0">
                <a:solidFill>
                  <a:schemeClr val="tx1">
                    <a:lumMod val="95000"/>
                    <a:lumOff val="5000"/>
                  </a:schemeClr>
                </a:solidFill>
                <a:latin typeface="Times New Roman" panose="02020603050405020304" pitchFamily="18" charset="0"/>
              </a:rPr>
              <a:t>the proteomic server</a:t>
            </a:r>
          </a:p>
        </p:txBody>
      </p:sp>
      <p:graphicFrame>
        <p:nvGraphicFramePr>
          <p:cNvPr id="79875" name="Object 3"/>
          <p:cNvGraphicFramePr>
            <a:graphicFrameLocks noGrp="1" noChangeAspect="1"/>
          </p:cNvGraphicFramePr>
          <p:nvPr>
            <p:ph idx="1"/>
            <p:extLst>
              <p:ext uri="{D42A27DB-BD31-4B8C-83A1-F6EECF244321}">
                <p14:modId xmlns:p14="http://schemas.microsoft.com/office/powerpoint/2010/main" val="3567376641"/>
              </p:ext>
            </p:extLst>
          </p:nvPr>
        </p:nvGraphicFramePr>
        <p:xfrm>
          <a:off x="1250316" y="1318011"/>
          <a:ext cx="9688546" cy="5445125"/>
        </p:xfrm>
        <a:graphic>
          <a:graphicData uri="http://schemas.openxmlformats.org/presentationml/2006/ole">
            <mc:AlternateContent xmlns:mc="http://schemas.openxmlformats.org/markup-compatibility/2006">
              <mc:Choice xmlns:v="urn:schemas-microsoft-com:vml" Requires="v">
                <p:oleObj spid="_x0000_s14365" name="點陣圖影像" r:id="rId3" imgW="5753903" imgH="3801006" progId="Paint.Picture">
                  <p:embed/>
                </p:oleObj>
              </mc:Choice>
              <mc:Fallback>
                <p:oleObj name="點陣圖影像" r:id="rId3" imgW="5753903" imgH="380100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316" y="1318011"/>
                        <a:ext cx="9688546" cy="54451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1443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12723</TotalTime>
  <Words>2082</Words>
  <Application>Microsoft Office PowerPoint</Application>
  <PresentationFormat>Widescreen</PresentationFormat>
  <Paragraphs>433</Paragraphs>
  <Slides>43</Slides>
  <Notes>17</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2</vt:i4>
      </vt:variant>
      <vt:variant>
        <vt:lpstr>Slide Titles</vt:lpstr>
      </vt:variant>
      <vt:variant>
        <vt:i4>43</vt:i4>
      </vt:variant>
    </vt:vector>
  </HeadingPairs>
  <TitlesOfParts>
    <vt:vector size="63" baseType="lpstr">
      <vt:lpstr>SimSun</vt:lpstr>
      <vt:lpstr>Arial</vt:lpstr>
      <vt:lpstr>Calibri</vt:lpstr>
      <vt:lpstr>Calibri Light</vt:lpstr>
      <vt:lpstr>Century Schoolbook</vt:lpstr>
      <vt:lpstr>Comic Sans MS</vt:lpstr>
      <vt:lpstr>Garamond</vt:lpstr>
      <vt:lpstr>Lucida Sans Unicode</vt:lpstr>
      <vt:lpstr>新細明體</vt:lpstr>
      <vt:lpstr>新細明體</vt:lpstr>
      <vt:lpstr>Tahoma</vt:lpstr>
      <vt:lpstr>Times New Roman</vt:lpstr>
      <vt:lpstr>Wingdings</vt:lpstr>
      <vt:lpstr>Wingdings 2</vt:lpstr>
      <vt:lpstr>Layers</vt:lpstr>
      <vt:lpstr>View</vt:lpstr>
      <vt:lpstr>Retrospect</vt:lpstr>
      <vt:lpstr>1_Retrospect</vt:lpstr>
      <vt:lpstr>Worksheet</vt:lpstr>
      <vt:lpstr>點陣圖影像</vt:lpstr>
      <vt:lpstr>PowerPoint Presentation</vt:lpstr>
      <vt:lpstr>Complexity of the Proteome</vt:lpstr>
      <vt:lpstr>Post-translational Modification</vt:lpstr>
      <vt:lpstr>PowerPoint Presentation</vt:lpstr>
      <vt:lpstr>Definitions of the components: </vt:lpstr>
      <vt:lpstr>Definitions of the components </vt:lpstr>
      <vt:lpstr>Proteomic analysis of PTMs</vt:lpstr>
      <vt:lpstr>Adduct formation – expect the unexpected</vt:lpstr>
      <vt:lpstr>ExPASy – the proteomic server</vt:lpstr>
      <vt:lpstr>PowerPoint Presentation</vt:lpstr>
      <vt:lpstr>PowerPoint Presentation</vt:lpstr>
      <vt:lpstr>PowerPoint Presentation</vt:lpstr>
      <vt:lpstr>PowerPoint Presentation</vt:lpstr>
      <vt:lpstr>PowerPoint Presentation</vt:lpstr>
      <vt:lpstr>Definitions of the components: Gel-based detection techniques for PTMs</vt:lpstr>
      <vt:lpstr>Definitions of the components: Gel-based detection techniques for PTMs</vt:lpstr>
      <vt:lpstr>PowerPoint Presentation</vt:lpstr>
      <vt:lpstr>PowerPoint Presentation</vt:lpstr>
      <vt:lpstr>PowerPoint Presentation</vt:lpstr>
      <vt:lpstr>PowerPoint Presentation</vt:lpstr>
      <vt:lpstr>PowerPoint Presentation</vt:lpstr>
      <vt:lpstr>PowerPoint Presentation</vt:lpstr>
      <vt:lpstr>PHOSPHORYLATION</vt:lpstr>
      <vt:lpstr>Phospho – Proteomics Western 2D gel , Ab specific to phospho-tyrosine</vt:lpstr>
      <vt:lpstr>Phosphorylation and Mass Spec</vt:lpstr>
      <vt:lpstr>Enrichment strategies to analyze phosphoproteins/peptides</vt:lpstr>
      <vt:lpstr>Enrichment strategies to analyze phosphoproteins/peptides</vt:lpstr>
      <vt:lpstr>Enrichment strategies to analyze phosphoproteins/peptides</vt:lpstr>
      <vt:lpstr>Phosphoprotein and Sypro Ruby Stains with Laser Imaging</vt:lpstr>
      <vt:lpstr>Phosphoprotein Stain</vt:lpstr>
      <vt:lpstr>GLYCOSYLATION</vt:lpstr>
      <vt:lpstr>PowerPoint Presentation</vt:lpstr>
      <vt:lpstr>Protein Glycosylation</vt:lpstr>
      <vt:lpstr>Glycoprotein Gel Stain</vt:lpstr>
      <vt:lpstr>Protein Glycosylation   Common in Eukaryotic Proteins</vt:lpstr>
      <vt:lpstr>PowerPoint Presentation</vt:lpstr>
      <vt:lpstr>PowerPoint Presentation</vt:lpstr>
      <vt:lpstr>NITRATION</vt:lpstr>
      <vt:lpstr>Nitro-Tyrosine Modification</vt:lpstr>
      <vt:lpstr>Nitro-Tyrosine Modification</vt:lpstr>
      <vt:lpstr>WHAT WE DO  AT OSU…</vt:lpstr>
      <vt:lpstr>SERVICES at OSU Proteomics</vt:lpstr>
      <vt:lpstr>PowerPoint Presentation</vt:lpstr>
    </vt:vector>
  </TitlesOfParts>
  <Company>The Ohio State University / Campus Chem Instr 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&amp; Biomedical Applications</dc:title>
  <dc:creator>Cindy James</dc:creator>
  <cp:lastModifiedBy>Cindy James</cp:lastModifiedBy>
  <cp:revision>60</cp:revision>
  <cp:lastPrinted>2014-07-24T17:41:22Z</cp:lastPrinted>
  <dcterms:created xsi:type="dcterms:W3CDTF">2014-07-07T14:29:28Z</dcterms:created>
  <dcterms:modified xsi:type="dcterms:W3CDTF">2016-07-11T19:21:13Z</dcterms:modified>
</cp:coreProperties>
</file>